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68" r:id="rId4"/>
    <p:sldId id="271" r:id="rId5"/>
    <p:sldId id="256" r:id="rId6"/>
    <p:sldId id="273" r:id="rId7"/>
    <p:sldId id="281" r:id="rId8"/>
    <p:sldId id="274" r:id="rId9"/>
    <p:sldId id="282" r:id="rId10"/>
    <p:sldId id="276" r:id="rId11"/>
    <p:sldId id="286" r:id="rId12"/>
    <p:sldId id="277" r:id="rId13"/>
    <p:sldId id="283" r:id="rId14"/>
    <p:sldId id="279" r:id="rId15"/>
    <p:sldId id="284" r:id="rId16"/>
    <p:sldId id="278" r:id="rId17"/>
    <p:sldId id="285" r:id="rId18"/>
    <p:sldId id="280" r:id="rId19"/>
    <p:sldId id="287" r:id="rId20"/>
    <p:sldId id="291"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602662-7C39-4BA8-998E-2E4C376499A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47D10FD-13BB-44FB-8908-7D967B2DA9FF}">
      <dgm:prSet custT="1"/>
      <dgm:spPr/>
      <dgm:t>
        <a:bodyPr/>
        <a:lstStyle/>
        <a:p>
          <a:pPr>
            <a:lnSpc>
              <a:spcPct val="100000"/>
            </a:lnSpc>
          </a:pPr>
          <a:r>
            <a:rPr lang="en-US" sz="3600" dirty="0">
              <a:latin typeface="Arial Nova Cond Light" panose="020B0306020202020204" pitchFamily="34" charset="0"/>
            </a:rPr>
            <a:t>…for your diligence, patience, and grit!</a:t>
          </a:r>
        </a:p>
      </dgm:t>
    </dgm:pt>
    <dgm:pt modelId="{2A4CF29A-9E72-4E29-BEA1-AC06E23EDDFA}" type="parTrans" cxnId="{9206620A-2DD8-42A3-86B0-FE21250E0AC6}">
      <dgm:prSet/>
      <dgm:spPr/>
      <dgm:t>
        <a:bodyPr/>
        <a:lstStyle/>
        <a:p>
          <a:endParaRPr lang="en-US"/>
        </a:p>
      </dgm:t>
    </dgm:pt>
    <dgm:pt modelId="{EA36795D-0DFD-40D6-8073-D829D252157A}" type="sibTrans" cxnId="{9206620A-2DD8-42A3-86B0-FE21250E0AC6}">
      <dgm:prSet/>
      <dgm:spPr/>
      <dgm:t>
        <a:bodyPr/>
        <a:lstStyle/>
        <a:p>
          <a:endParaRPr lang="en-US"/>
        </a:p>
      </dgm:t>
    </dgm:pt>
    <dgm:pt modelId="{B72D2C9B-FA23-43B5-A6B6-62795084A858}">
      <dgm:prSet/>
      <dgm:spPr/>
      <dgm:t>
        <a:bodyPr/>
        <a:lstStyle/>
        <a:p>
          <a:pPr>
            <a:lnSpc>
              <a:spcPct val="100000"/>
            </a:lnSpc>
          </a:pPr>
          <a:r>
            <a:rPr lang="en-US" dirty="0">
              <a:latin typeface="Arial Black" panose="020B0A04020102020204" pitchFamily="34" charset="0"/>
            </a:rPr>
            <a:t>Know, we are here to support you!</a:t>
          </a:r>
        </a:p>
      </dgm:t>
    </dgm:pt>
    <dgm:pt modelId="{ACFAA996-3E3B-4662-94C4-0BAB02913E2B}" type="parTrans" cxnId="{DEF12CF0-6A46-4E52-B35C-DE6E11806AA0}">
      <dgm:prSet/>
      <dgm:spPr/>
      <dgm:t>
        <a:bodyPr/>
        <a:lstStyle/>
        <a:p>
          <a:endParaRPr lang="en-US"/>
        </a:p>
      </dgm:t>
    </dgm:pt>
    <dgm:pt modelId="{9CEB137A-90BA-4AB5-9DD1-8AD5C85AC8B8}" type="sibTrans" cxnId="{DEF12CF0-6A46-4E52-B35C-DE6E11806AA0}">
      <dgm:prSet/>
      <dgm:spPr/>
      <dgm:t>
        <a:bodyPr/>
        <a:lstStyle/>
        <a:p>
          <a:endParaRPr lang="en-US"/>
        </a:p>
      </dgm:t>
    </dgm:pt>
    <dgm:pt modelId="{656B3783-E449-4581-A3CA-5B681D08AA65}">
      <dgm:prSet custT="1"/>
      <dgm:spPr/>
      <dgm:t>
        <a:bodyPr/>
        <a:lstStyle/>
        <a:p>
          <a:pPr>
            <a:lnSpc>
              <a:spcPct val="100000"/>
            </a:lnSpc>
          </a:pPr>
          <a:r>
            <a:rPr lang="en-US" sz="3600" dirty="0">
              <a:latin typeface="Blackadder ITC" panose="04020505051007020D02" pitchFamily="82" charset="0"/>
            </a:rPr>
            <a:t>We will get to evaluation finish line!</a:t>
          </a:r>
        </a:p>
      </dgm:t>
    </dgm:pt>
    <dgm:pt modelId="{B67ABDA1-5472-488E-AE43-4298295FBB58}" type="parTrans" cxnId="{1BF13583-3F6D-400C-BD59-FC59195EC26F}">
      <dgm:prSet/>
      <dgm:spPr/>
      <dgm:t>
        <a:bodyPr/>
        <a:lstStyle/>
        <a:p>
          <a:endParaRPr lang="en-US"/>
        </a:p>
      </dgm:t>
    </dgm:pt>
    <dgm:pt modelId="{9C6E1966-835E-47EC-B935-4A9034B84BE6}" type="sibTrans" cxnId="{1BF13583-3F6D-400C-BD59-FC59195EC26F}">
      <dgm:prSet/>
      <dgm:spPr/>
      <dgm:t>
        <a:bodyPr/>
        <a:lstStyle/>
        <a:p>
          <a:endParaRPr lang="en-US"/>
        </a:p>
      </dgm:t>
    </dgm:pt>
    <dgm:pt modelId="{559E4DE6-199D-4184-A6F9-DBB5B5278FBC}">
      <dgm:prSet/>
      <dgm:spPr/>
      <dgm:t>
        <a:bodyPr/>
        <a:lstStyle/>
        <a:p>
          <a:pPr>
            <a:lnSpc>
              <a:spcPct val="100000"/>
            </a:lnSpc>
          </a:pPr>
          <a:r>
            <a:rPr lang="en-US" dirty="0">
              <a:latin typeface="Copperplate Gothic Bold" panose="020E0705020206020404" pitchFamily="34" charset="0"/>
            </a:rPr>
            <a:t>accountability@paterson.k12.nj.us</a:t>
          </a:r>
        </a:p>
      </dgm:t>
    </dgm:pt>
    <dgm:pt modelId="{D3E222A8-34A7-4A56-90B8-6A557D788DCD}" type="parTrans" cxnId="{EC7EADD3-ACFE-4F4F-BDAC-3214080B3E0C}">
      <dgm:prSet/>
      <dgm:spPr/>
      <dgm:t>
        <a:bodyPr/>
        <a:lstStyle/>
        <a:p>
          <a:endParaRPr lang="en-US"/>
        </a:p>
      </dgm:t>
    </dgm:pt>
    <dgm:pt modelId="{27FCEAFF-73EC-4BED-A648-050EA7C19560}" type="sibTrans" cxnId="{EC7EADD3-ACFE-4F4F-BDAC-3214080B3E0C}">
      <dgm:prSet/>
      <dgm:spPr/>
      <dgm:t>
        <a:bodyPr/>
        <a:lstStyle/>
        <a:p>
          <a:endParaRPr lang="en-US"/>
        </a:p>
      </dgm:t>
    </dgm:pt>
    <dgm:pt modelId="{0233AAAA-64A7-467D-8A80-70A444BAC8D1}" type="pres">
      <dgm:prSet presAssocID="{AF602662-7C39-4BA8-998E-2E4C376499A2}" presName="root" presStyleCnt="0">
        <dgm:presLayoutVars>
          <dgm:dir/>
          <dgm:resizeHandles val="exact"/>
        </dgm:presLayoutVars>
      </dgm:prSet>
      <dgm:spPr/>
    </dgm:pt>
    <dgm:pt modelId="{6867FD8E-3538-403C-8B34-4EF493E81B0C}" type="pres">
      <dgm:prSet presAssocID="{B47D10FD-13BB-44FB-8908-7D967B2DA9FF}" presName="compNode" presStyleCnt="0"/>
      <dgm:spPr/>
    </dgm:pt>
    <dgm:pt modelId="{B7071557-CC56-4A56-A0D7-6AE31F81707A}" type="pres">
      <dgm:prSet presAssocID="{B47D10FD-13BB-44FB-8908-7D967B2DA9FF}" presName="bgRect" presStyleLbl="bgShp" presStyleIdx="0" presStyleCnt="4" custLinFactNeighborX="-5231" custLinFactNeighborY="4558"/>
      <dgm:spPr/>
    </dgm:pt>
    <dgm:pt modelId="{C5D3CD7F-374B-439A-B3DC-4C847AC1FF96}" type="pres">
      <dgm:prSet presAssocID="{B47D10FD-13BB-44FB-8908-7D967B2DA9F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6A3C8E3C-7D8D-4E80-BA84-FF8640106DD0}" type="pres">
      <dgm:prSet presAssocID="{B47D10FD-13BB-44FB-8908-7D967B2DA9FF}" presName="spaceRect" presStyleCnt="0"/>
      <dgm:spPr/>
    </dgm:pt>
    <dgm:pt modelId="{4F1CDF76-95A5-4EEC-81E5-1896331D22B0}" type="pres">
      <dgm:prSet presAssocID="{B47D10FD-13BB-44FB-8908-7D967B2DA9FF}" presName="parTx" presStyleLbl="revTx" presStyleIdx="0" presStyleCnt="4" custScaleX="110012">
        <dgm:presLayoutVars>
          <dgm:chMax val="0"/>
          <dgm:chPref val="0"/>
        </dgm:presLayoutVars>
      </dgm:prSet>
      <dgm:spPr/>
    </dgm:pt>
    <dgm:pt modelId="{F50088D8-2E6D-42DA-9CCC-DFAF2B61175B}" type="pres">
      <dgm:prSet presAssocID="{EA36795D-0DFD-40D6-8073-D829D252157A}" presName="sibTrans" presStyleCnt="0"/>
      <dgm:spPr/>
    </dgm:pt>
    <dgm:pt modelId="{22D7BFFE-3AAB-4393-87F9-78BA9607963C}" type="pres">
      <dgm:prSet presAssocID="{B72D2C9B-FA23-43B5-A6B6-62795084A858}" presName="compNode" presStyleCnt="0"/>
      <dgm:spPr/>
    </dgm:pt>
    <dgm:pt modelId="{8A1DB49C-8859-41B4-9EB2-72BE8DA8BC34}" type="pres">
      <dgm:prSet presAssocID="{B72D2C9B-FA23-43B5-A6B6-62795084A858}" presName="bgRect" presStyleLbl="bgShp" presStyleIdx="1" presStyleCnt="4"/>
      <dgm:spPr/>
    </dgm:pt>
    <dgm:pt modelId="{2E399F6E-800B-44D5-A34C-F2619ECD8B05}" type="pres">
      <dgm:prSet presAssocID="{B72D2C9B-FA23-43B5-A6B6-62795084A8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BF6A12EF-A5FD-4B29-932F-36FEC45FD47B}" type="pres">
      <dgm:prSet presAssocID="{B72D2C9B-FA23-43B5-A6B6-62795084A858}" presName="spaceRect" presStyleCnt="0"/>
      <dgm:spPr/>
    </dgm:pt>
    <dgm:pt modelId="{8156849F-E126-4E2A-9039-E8B9C108684C}" type="pres">
      <dgm:prSet presAssocID="{B72D2C9B-FA23-43B5-A6B6-62795084A858}" presName="parTx" presStyleLbl="revTx" presStyleIdx="1" presStyleCnt="4">
        <dgm:presLayoutVars>
          <dgm:chMax val="0"/>
          <dgm:chPref val="0"/>
        </dgm:presLayoutVars>
      </dgm:prSet>
      <dgm:spPr/>
    </dgm:pt>
    <dgm:pt modelId="{50DF0A8F-A6C2-4503-BAE5-51A0309E4C39}" type="pres">
      <dgm:prSet presAssocID="{9CEB137A-90BA-4AB5-9DD1-8AD5C85AC8B8}" presName="sibTrans" presStyleCnt="0"/>
      <dgm:spPr/>
    </dgm:pt>
    <dgm:pt modelId="{D7784E31-F1D2-49FF-8739-724B3D91D3D2}" type="pres">
      <dgm:prSet presAssocID="{656B3783-E449-4581-A3CA-5B681D08AA65}" presName="compNode" presStyleCnt="0"/>
      <dgm:spPr/>
    </dgm:pt>
    <dgm:pt modelId="{9ED34268-6FB5-4256-9A5F-18C454BFE9FF}" type="pres">
      <dgm:prSet presAssocID="{656B3783-E449-4581-A3CA-5B681D08AA65}" presName="bgRect" presStyleLbl="bgShp" presStyleIdx="2" presStyleCnt="4"/>
      <dgm:spPr/>
    </dgm:pt>
    <dgm:pt modelId="{DBEA9845-CC4B-4B84-81DC-413A5502D019}" type="pres">
      <dgm:prSet presAssocID="{656B3783-E449-4581-A3CA-5B681D08AA6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92EB90FB-0942-4BAA-BE50-617593E47A5A}" type="pres">
      <dgm:prSet presAssocID="{656B3783-E449-4581-A3CA-5B681D08AA65}" presName="spaceRect" presStyleCnt="0"/>
      <dgm:spPr/>
    </dgm:pt>
    <dgm:pt modelId="{D4F346AD-898F-4DB7-A298-4247B3A595CD}" type="pres">
      <dgm:prSet presAssocID="{656B3783-E449-4581-A3CA-5B681D08AA65}" presName="parTx" presStyleLbl="revTx" presStyleIdx="2" presStyleCnt="4">
        <dgm:presLayoutVars>
          <dgm:chMax val="0"/>
          <dgm:chPref val="0"/>
        </dgm:presLayoutVars>
      </dgm:prSet>
      <dgm:spPr/>
    </dgm:pt>
    <dgm:pt modelId="{78D0FB93-8440-42D9-B9D0-1F1F4E71B6BC}" type="pres">
      <dgm:prSet presAssocID="{9C6E1966-835E-47EC-B935-4A9034B84BE6}" presName="sibTrans" presStyleCnt="0"/>
      <dgm:spPr/>
    </dgm:pt>
    <dgm:pt modelId="{68DC8DF9-0ABE-49E9-91AA-6E1030F4E29B}" type="pres">
      <dgm:prSet presAssocID="{559E4DE6-199D-4184-A6F9-DBB5B5278FBC}" presName="compNode" presStyleCnt="0"/>
      <dgm:spPr/>
    </dgm:pt>
    <dgm:pt modelId="{7175B6D5-BF35-44DC-BD97-D92FE123E2B9}" type="pres">
      <dgm:prSet presAssocID="{559E4DE6-199D-4184-A6F9-DBB5B5278FBC}" presName="bgRect" presStyleLbl="bgShp" presStyleIdx="3" presStyleCnt="4"/>
      <dgm:spPr/>
    </dgm:pt>
    <dgm:pt modelId="{BE076CFB-DB0A-4363-8C5E-904E94F0FC06}" type="pres">
      <dgm:prSet presAssocID="{559E4DE6-199D-4184-A6F9-DBB5B5278FB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mail"/>
        </a:ext>
      </dgm:extLst>
    </dgm:pt>
    <dgm:pt modelId="{CAD03085-CAF5-413F-AC85-05926A889D30}" type="pres">
      <dgm:prSet presAssocID="{559E4DE6-199D-4184-A6F9-DBB5B5278FBC}" presName="spaceRect" presStyleCnt="0"/>
      <dgm:spPr/>
    </dgm:pt>
    <dgm:pt modelId="{968A46EC-5AB5-477F-AA0E-24CC23C18878}" type="pres">
      <dgm:prSet presAssocID="{559E4DE6-199D-4184-A6F9-DBB5B5278FBC}" presName="parTx" presStyleLbl="revTx" presStyleIdx="3" presStyleCnt="4">
        <dgm:presLayoutVars>
          <dgm:chMax val="0"/>
          <dgm:chPref val="0"/>
        </dgm:presLayoutVars>
      </dgm:prSet>
      <dgm:spPr/>
    </dgm:pt>
  </dgm:ptLst>
  <dgm:cxnLst>
    <dgm:cxn modelId="{9206620A-2DD8-42A3-86B0-FE21250E0AC6}" srcId="{AF602662-7C39-4BA8-998E-2E4C376499A2}" destId="{B47D10FD-13BB-44FB-8908-7D967B2DA9FF}" srcOrd="0" destOrd="0" parTransId="{2A4CF29A-9E72-4E29-BEA1-AC06E23EDDFA}" sibTransId="{EA36795D-0DFD-40D6-8073-D829D252157A}"/>
    <dgm:cxn modelId="{9AC96536-CC05-46AA-AA79-D203F9E6AE8B}" type="presOf" srcId="{B72D2C9B-FA23-43B5-A6B6-62795084A858}" destId="{8156849F-E126-4E2A-9039-E8B9C108684C}" srcOrd="0" destOrd="0" presId="urn:microsoft.com/office/officeart/2018/2/layout/IconVerticalSolidList"/>
    <dgm:cxn modelId="{1F254944-2487-4204-92A2-0771757BA2FF}" type="presOf" srcId="{B47D10FD-13BB-44FB-8908-7D967B2DA9FF}" destId="{4F1CDF76-95A5-4EEC-81E5-1896331D22B0}" srcOrd="0" destOrd="0" presId="urn:microsoft.com/office/officeart/2018/2/layout/IconVerticalSolidList"/>
    <dgm:cxn modelId="{7ADC4E78-652E-4D15-9F5D-8C3D1AF0BBEC}" type="presOf" srcId="{656B3783-E449-4581-A3CA-5B681D08AA65}" destId="{D4F346AD-898F-4DB7-A298-4247B3A595CD}" srcOrd="0" destOrd="0" presId="urn:microsoft.com/office/officeart/2018/2/layout/IconVerticalSolidList"/>
    <dgm:cxn modelId="{1BF13583-3F6D-400C-BD59-FC59195EC26F}" srcId="{AF602662-7C39-4BA8-998E-2E4C376499A2}" destId="{656B3783-E449-4581-A3CA-5B681D08AA65}" srcOrd="2" destOrd="0" parTransId="{B67ABDA1-5472-488E-AE43-4298295FBB58}" sibTransId="{9C6E1966-835E-47EC-B935-4A9034B84BE6}"/>
    <dgm:cxn modelId="{ED73DC8C-5947-4242-BEB4-11792465C2B6}" type="presOf" srcId="{559E4DE6-199D-4184-A6F9-DBB5B5278FBC}" destId="{968A46EC-5AB5-477F-AA0E-24CC23C18878}" srcOrd="0" destOrd="0" presId="urn:microsoft.com/office/officeart/2018/2/layout/IconVerticalSolidList"/>
    <dgm:cxn modelId="{EC7EADD3-ACFE-4F4F-BDAC-3214080B3E0C}" srcId="{AF602662-7C39-4BA8-998E-2E4C376499A2}" destId="{559E4DE6-199D-4184-A6F9-DBB5B5278FBC}" srcOrd="3" destOrd="0" parTransId="{D3E222A8-34A7-4A56-90B8-6A557D788DCD}" sibTransId="{27FCEAFF-73EC-4BED-A648-050EA7C19560}"/>
    <dgm:cxn modelId="{B03530EF-0B3A-4B41-BD80-98F67FCEF0D1}" type="presOf" srcId="{AF602662-7C39-4BA8-998E-2E4C376499A2}" destId="{0233AAAA-64A7-467D-8A80-70A444BAC8D1}" srcOrd="0" destOrd="0" presId="urn:microsoft.com/office/officeart/2018/2/layout/IconVerticalSolidList"/>
    <dgm:cxn modelId="{DEF12CF0-6A46-4E52-B35C-DE6E11806AA0}" srcId="{AF602662-7C39-4BA8-998E-2E4C376499A2}" destId="{B72D2C9B-FA23-43B5-A6B6-62795084A858}" srcOrd="1" destOrd="0" parTransId="{ACFAA996-3E3B-4662-94C4-0BAB02913E2B}" sibTransId="{9CEB137A-90BA-4AB5-9DD1-8AD5C85AC8B8}"/>
    <dgm:cxn modelId="{4068B678-8795-44BC-ABA2-439B5B17C213}" type="presParOf" srcId="{0233AAAA-64A7-467D-8A80-70A444BAC8D1}" destId="{6867FD8E-3538-403C-8B34-4EF493E81B0C}" srcOrd="0" destOrd="0" presId="urn:microsoft.com/office/officeart/2018/2/layout/IconVerticalSolidList"/>
    <dgm:cxn modelId="{C9BEF660-46CA-4D50-B54D-7C0629313066}" type="presParOf" srcId="{6867FD8E-3538-403C-8B34-4EF493E81B0C}" destId="{B7071557-CC56-4A56-A0D7-6AE31F81707A}" srcOrd="0" destOrd="0" presId="urn:microsoft.com/office/officeart/2018/2/layout/IconVerticalSolidList"/>
    <dgm:cxn modelId="{5B0B1991-95B0-4796-9AF3-FFF45CD6BA94}" type="presParOf" srcId="{6867FD8E-3538-403C-8B34-4EF493E81B0C}" destId="{C5D3CD7F-374B-439A-B3DC-4C847AC1FF96}" srcOrd="1" destOrd="0" presId="urn:microsoft.com/office/officeart/2018/2/layout/IconVerticalSolidList"/>
    <dgm:cxn modelId="{F05D317F-324E-4C16-BAE0-1560FA82526B}" type="presParOf" srcId="{6867FD8E-3538-403C-8B34-4EF493E81B0C}" destId="{6A3C8E3C-7D8D-4E80-BA84-FF8640106DD0}" srcOrd="2" destOrd="0" presId="urn:microsoft.com/office/officeart/2018/2/layout/IconVerticalSolidList"/>
    <dgm:cxn modelId="{7E915030-9712-44F7-AAE7-5468794E47BF}" type="presParOf" srcId="{6867FD8E-3538-403C-8B34-4EF493E81B0C}" destId="{4F1CDF76-95A5-4EEC-81E5-1896331D22B0}" srcOrd="3" destOrd="0" presId="urn:microsoft.com/office/officeart/2018/2/layout/IconVerticalSolidList"/>
    <dgm:cxn modelId="{2493F9DD-938A-4AC0-AA07-7FF682DC9DFF}" type="presParOf" srcId="{0233AAAA-64A7-467D-8A80-70A444BAC8D1}" destId="{F50088D8-2E6D-42DA-9CCC-DFAF2B61175B}" srcOrd="1" destOrd="0" presId="urn:microsoft.com/office/officeart/2018/2/layout/IconVerticalSolidList"/>
    <dgm:cxn modelId="{C979C490-C9CF-4148-8209-EF0B1F4A8C32}" type="presParOf" srcId="{0233AAAA-64A7-467D-8A80-70A444BAC8D1}" destId="{22D7BFFE-3AAB-4393-87F9-78BA9607963C}" srcOrd="2" destOrd="0" presId="urn:microsoft.com/office/officeart/2018/2/layout/IconVerticalSolidList"/>
    <dgm:cxn modelId="{FD33B525-09EF-4E74-9B01-47A1BD6F95C1}" type="presParOf" srcId="{22D7BFFE-3AAB-4393-87F9-78BA9607963C}" destId="{8A1DB49C-8859-41B4-9EB2-72BE8DA8BC34}" srcOrd="0" destOrd="0" presId="urn:microsoft.com/office/officeart/2018/2/layout/IconVerticalSolidList"/>
    <dgm:cxn modelId="{78DBAD2A-24D5-4C5D-B693-CC40A57F146F}" type="presParOf" srcId="{22D7BFFE-3AAB-4393-87F9-78BA9607963C}" destId="{2E399F6E-800B-44D5-A34C-F2619ECD8B05}" srcOrd="1" destOrd="0" presId="urn:microsoft.com/office/officeart/2018/2/layout/IconVerticalSolidList"/>
    <dgm:cxn modelId="{0F0135FB-E094-472E-B355-903F85512328}" type="presParOf" srcId="{22D7BFFE-3AAB-4393-87F9-78BA9607963C}" destId="{BF6A12EF-A5FD-4B29-932F-36FEC45FD47B}" srcOrd="2" destOrd="0" presId="urn:microsoft.com/office/officeart/2018/2/layout/IconVerticalSolidList"/>
    <dgm:cxn modelId="{0EF3BA56-AD3E-4AA0-ABCC-967C1CFF09A1}" type="presParOf" srcId="{22D7BFFE-3AAB-4393-87F9-78BA9607963C}" destId="{8156849F-E126-4E2A-9039-E8B9C108684C}" srcOrd="3" destOrd="0" presId="urn:microsoft.com/office/officeart/2018/2/layout/IconVerticalSolidList"/>
    <dgm:cxn modelId="{E346ED92-C528-467B-95FA-552DC0CE118D}" type="presParOf" srcId="{0233AAAA-64A7-467D-8A80-70A444BAC8D1}" destId="{50DF0A8F-A6C2-4503-BAE5-51A0309E4C39}" srcOrd="3" destOrd="0" presId="urn:microsoft.com/office/officeart/2018/2/layout/IconVerticalSolidList"/>
    <dgm:cxn modelId="{D1D8824F-5D2E-4362-A5F8-1990E9325EBB}" type="presParOf" srcId="{0233AAAA-64A7-467D-8A80-70A444BAC8D1}" destId="{D7784E31-F1D2-49FF-8739-724B3D91D3D2}" srcOrd="4" destOrd="0" presId="urn:microsoft.com/office/officeart/2018/2/layout/IconVerticalSolidList"/>
    <dgm:cxn modelId="{AC553DC7-EA1A-45E8-B48E-6753817B8F9F}" type="presParOf" srcId="{D7784E31-F1D2-49FF-8739-724B3D91D3D2}" destId="{9ED34268-6FB5-4256-9A5F-18C454BFE9FF}" srcOrd="0" destOrd="0" presId="urn:microsoft.com/office/officeart/2018/2/layout/IconVerticalSolidList"/>
    <dgm:cxn modelId="{B55F780E-9BB9-4916-AABF-278A356102F2}" type="presParOf" srcId="{D7784E31-F1D2-49FF-8739-724B3D91D3D2}" destId="{DBEA9845-CC4B-4B84-81DC-413A5502D019}" srcOrd="1" destOrd="0" presId="urn:microsoft.com/office/officeart/2018/2/layout/IconVerticalSolidList"/>
    <dgm:cxn modelId="{43965FBE-8BCD-486F-A434-A1DC6228073F}" type="presParOf" srcId="{D7784E31-F1D2-49FF-8739-724B3D91D3D2}" destId="{92EB90FB-0942-4BAA-BE50-617593E47A5A}" srcOrd="2" destOrd="0" presId="urn:microsoft.com/office/officeart/2018/2/layout/IconVerticalSolidList"/>
    <dgm:cxn modelId="{850729D5-2BDB-47A0-968A-28736BDFB41D}" type="presParOf" srcId="{D7784E31-F1D2-49FF-8739-724B3D91D3D2}" destId="{D4F346AD-898F-4DB7-A298-4247B3A595CD}" srcOrd="3" destOrd="0" presId="urn:microsoft.com/office/officeart/2018/2/layout/IconVerticalSolidList"/>
    <dgm:cxn modelId="{18E2595D-6B87-49CB-9A6D-D548D12E1EF0}" type="presParOf" srcId="{0233AAAA-64A7-467D-8A80-70A444BAC8D1}" destId="{78D0FB93-8440-42D9-B9D0-1F1F4E71B6BC}" srcOrd="5" destOrd="0" presId="urn:microsoft.com/office/officeart/2018/2/layout/IconVerticalSolidList"/>
    <dgm:cxn modelId="{430A77AC-23DF-42E5-A645-DE2F3E870BC7}" type="presParOf" srcId="{0233AAAA-64A7-467D-8A80-70A444BAC8D1}" destId="{68DC8DF9-0ABE-49E9-91AA-6E1030F4E29B}" srcOrd="6" destOrd="0" presId="urn:microsoft.com/office/officeart/2018/2/layout/IconVerticalSolidList"/>
    <dgm:cxn modelId="{7319E1E0-5A41-41FE-87AB-F3ACC610183E}" type="presParOf" srcId="{68DC8DF9-0ABE-49E9-91AA-6E1030F4E29B}" destId="{7175B6D5-BF35-44DC-BD97-D92FE123E2B9}" srcOrd="0" destOrd="0" presId="urn:microsoft.com/office/officeart/2018/2/layout/IconVerticalSolidList"/>
    <dgm:cxn modelId="{ED908304-C572-4EF0-9F59-309EDAE8A5DF}" type="presParOf" srcId="{68DC8DF9-0ABE-49E9-91AA-6E1030F4E29B}" destId="{BE076CFB-DB0A-4363-8C5E-904E94F0FC06}" srcOrd="1" destOrd="0" presId="urn:microsoft.com/office/officeart/2018/2/layout/IconVerticalSolidList"/>
    <dgm:cxn modelId="{1F0E1797-BE96-4285-B35A-78A1005065C6}" type="presParOf" srcId="{68DC8DF9-0ABE-49E9-91AA-6E1030F4E29B}" destId="{CAD03085-CAF5-413F-AC85-05926A889D30}" srcOrd="2" destOrd="0" presId="urn:microsoft.com/office/officeart/2018/2/layout/IconVerticalSolidList"/>
    <dgm:cxn modelId="{38604322-CB07-4D78-9024-BBE3D3895492}" type="presParOf" srcId="{68DC8DF9-0ABE-49E9-91AA-6E1030F4E29B}" destId="{968A46EC-5AB5-477F-AA0E-24CC23C1887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71557-CC56-4A56-A0D7-6AE31F81707A}">
      <dsp:nvSpPr>
        <dsp:cNvPr id="0" name=""/>
        <dsp:cNvSpPr/>
      </dsp:nvSpPr>
      <dsp:spPr>
        <a:xfrm>
          <a:off x="-81215" y="34086"/>
          <a:ext cx="7466240" cy="6418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D3CD7F-374B-439A-B3DC-4C847AC1FF96}">
      <dsp:nvSpPr>
        <dsp:cNvPr id="0" name=""/>
        <dsp:cNvSpPr/>
      </dsp:nvSpPr>
      <dsp:spPr>
        <a:xfrm>
          <a:off x="112954" y="149253"/>
          <a:ext cx="353726" cy="3530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1CDF76-95A5-4EEC-81E5-1896331D22B0}">
      <dsp:nvSpPr>
        <dsp:cNvPr id="0" name=""/>
        <dsp:cNvSpPr/>
      </dsp:nvSpPr>
      <dsp:spPr>
        <a:xfrm>
          <a:off x="332542" y="4829"/>
          <a:ext cx="7214912" cy="64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99" tIns="67999" rIns="67999" bIns="67999"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Arial Nova Cond Light" panose="020B0306020202020204" pitchFamily="34" charset="0"/>
            </a:rPr>
            <a:t>…for your diligence, patience, and grit!</a:t>
          </a:r>
        </a:p>
      </dsp:txBody>
      <dsp:txXfrm>
        <a:off x="332542" y="4829"/>
        <a:ext cx="7214912" cy="642511"/>
      </dsp:txXfrm>
    </dsp:sp>
    <dsp:sp modelId="{8A1DB49C-8859-41B4-9EB2-72BE8DA8BC34}">
      <dsp:nvSpPr>
        <dsp:cNvPr id="0" name=""/>
        <dsp:cNvSpPr/>
      </dsp:nvSpPr>
      <dsp:spPr>
        <a:xfrm>
          <a:off x="-81215" y="803102"/>
          <a:ext cx="7466240" cy="6418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99F6E-800B-44D5-A34C-F2619ECD8B05}">
      <dsp:nvSpPr>
        <dsp:cNvPr id="0" name=""/>
        <dsp:cNvSpPr/>
      </dsp:nvSpPr>
      <dsp:spPr>
        <a:xfrm>
          <a:off x="112954" y="947526"/>
          <a:ext cx="353726" cy="3530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6849F-E126-4E2A-9039-E8B9C108684C}">
      <dsp:nvSpPr>
        <dsp:cNvPr id="0" name=""/>
        <dsp:cNvSpPr/>
      </dsp:nvSpPr>
      <dsp:spPr>
        <a:xfrm>
          <a:off x="660851" y="803102"/>
          <a:ext cx="6558296" cy="64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99" tIns="67999" rIns="67999" bIns="67999"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Arial Black" panose="020B0A04020102020204" pitchFamily="34" charset="0"/>
            </a:rPr>
            <a:t>Know, we are here to support you!</a:t>
          </a:r>
        </a:p>
      </dsp:txBody>
      <dsp:txXfrm>
        <a:off x="660851" y="803102"/>
        <a:ext cx="6558296" cy="642511"/>
      </dsp:txXfrm>
    </dsp:sp>
    <dsp:sp modelId="{9ED34268-6FB5-4256-9A5F-18C454BFE9FF}">
      <dsp:nvSpPr>
        <dsp:cNvPr id="0" name=""/>
        <dsp:cNvSpPr/>
      </dsp:nvSpPr>
      <dsp:spPr>
        <a:xfrm>
          <a:off x="-81215" y="1601374"/>
          <a:ext cx="7466240" cy="6418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A9845-CC4B-4B84-81DC-413A5502D019}">
      <dsp:nvSpPr>
        <dsp:cNvPr id="0" name=""/>
        <dsp:cNvSpPr/>
      </dsp:nvSpPr>
      <dsp:spPr>
        <a:xfrm>
          <a:off x="112954" y="1745798"/>
          <a:ext cx="353726" cy="3530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F346AD-898F-4DB7-A298-4247B3A595CD}">
      <dsp:nvSpPr>
        <dsp:cNvPr id="0" name=""/>
        <dsp:cNvSpPr/>
      </dsp:nvSpPr>
      <dsp:spPr>
        <a:xfrm>
          <a:off x="660851" y="1601374"/>
          <a:ext cx="6558296" cy="64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99" tIns="67999" rIns="67999" bIns="67999" numCol="1" spcCol="1270" anchor="ctr" anchorCtr="0">
          <a:noAutofit/>
        </a:bodyPr>
        <a:lstStyle/>
        <a:p>
          <a:pPr marL="0" lvl="0" indent="0" algn="l" defTabSz="1600200">
            <a:lnSpc>
              <a:spcPct val="100000"/>
            </a:lnSpc>
            <a:spcBef>
              <a:spcPct val="0"/>
            </a:spcBef>
            <a:spcAft>
              <a:spcPct val="35000"/>
            </a:spcAft>
            <a:buNone/>
          </a:pPr>
          <a:r>
            <a:rPr lang="en-US" sz="3600" kern="1200" dirty="0">
              <a:latin typeface="Blackadder ITC" panose="04020505051007020D02" pitchFamily="82" charset="0"/>
            </a:rPr>
            <a:t>We will get to evaluation finish line!</a:t>
          </a:r>
        </a:p>
      </dsp:txBody>
      <dsp:txXfrm>
        <a:off x="660851" y="1601374"/>
        <a:ext cx="6558296" cy="642511"/>
      </dsp:txXfrm>
    </dsp:sp>
    <dsp:sp modelId="{7175B6D5-BF35-44DC-BD97-D92FE123E2B9}">
      <dsp:nvSpPr>
        <dsp:cNvPr id="0" name=""/>
        <dsp:cNvSpPr/>
      </dsp:nvSpPr>
      <dsp:spPr>
        <a:xfrm>
          <a:off x="-81215" y="2399646"/>
          <a:ext cx="7466240" cy="6418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076CFB-DB0A-4363-8C5E-904E94F0FC06}">
      <dsp:nvSpPr>
        <dsp:cNvPr id="0" name=""/>
        <dsp:cNvSpPr/>
      </dsp:nvSpPr>
      <dsp:spPr>
        <a:xfrm>
          <a:off x="112954" y="2544070"/>
          <a:ext cx="353726" cy="3530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8A46EC-5AB5-477F-AA0E-24CC23C18878}">
      <dsp:nvSpPr>
        <dsp:cNvPr id="0" name=""/>
        <dsp:cNvSpPr/>
      </dsp:nvSpPr>
      <dsp:spPr>
        <a:xfrm>
          <a:off x="660851" y="2399646"/>
          <a:ext cx="6558296" cy="64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7999" tIns="67999" rIns="67999" bIns="67999" numCol="1" spcCol="1270" anchor="ctr" anchorCtr="0">
          <a:noAutofit/>
        </a:bodyPr>
        <a:lstStyle/>
        <a:p>
          <a:pPr marL="0" lvl="0" indent="0" algn="l" defTabSz="977900">
            <a:lnSpc>
              <a:spcPct val="100000"/>
            </a:lnSpc>
            <a:spcBef>
              <a:spcPct val="0"/>
            </a:spcBef>
            <a:spcAft>
              <a:spcPct val="35000"/>
            </a:spcAft>
            <a:buNone/>
          </a:pPr>
          <a:r>
            <a:rPr lang="en-US" sz="2200" kern="1200" dirty="0">
              <a:latin typeface="Copperplate Gothic Bold" panose="020E0705020206020404" pitchFamily="34" charset="0"/>
            </a:rPr>
            <a:t>accountability@paterson.k12.nj.us</a:t>
          </a:r>
        </a:p>
      </dsp:txBody>
      <dsp:txXfrm>
        <a:off x="660851" y="2399646"/>
        <a:ext cx="6558296" cy="6425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A73605-BA6F-4188-8248-588D13924F5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4035335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73605-BA6F-4188-8248-588D13924F5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109000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73605-BA6F-4188-8248-588D13924F5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115547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A73605-BA6F-4188-8248-588D13924F5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241163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A73605-BA6F-4188-8248-588D13924F53}"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1492609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A73605-BA6F-4188-8248-588D13924F5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272594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A73605-BA6F-4188-8248-588D13924F53}"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2488588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A73605-BA6F-4188-8248-588D13924F53}"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207706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A73605-BA6F-4188-8248-588D13924F53}"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4236574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A73605-BA6F-4188-8248-588D13924F5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407479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A73605-BA6F-4188-8248-588D13924F53}"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99138-5D82-4A04-95C0-6660B239C539}" type="slidenum">
              <a:rPr lang="en-US" smtClean="0"/>
              <a:t>‹#›</a:t>
            </a:fld>
            <a:endParaRPr lang="en-US"/>
          </a:p>
        </p:txBody>
      </p:sp>
    </p:spTree>
    <p:extLst>
      <p:ext uri="{BB962C8B-B14F-4D97-AF65-F5344CB8AC3E}">
        <p14:creationId xmlns:p14="http://schemas.microsoft.com/office/powerpoint/2010/main" val="1979566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A73605-BA6F-4188-8248-588D13924F53}" type="datetimeFigureOut">
              <a:rPr lang="en-US" smtClean="0"/>
              <a:t>1/11/2021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F99138-5D82-4A04-95C0-6660B239C539}" type="slidenum">
              <a:rPr lang="en-US" smtClean="0"/>
              <a:t>‹#›</a:t>
            </a:fld>
            <a:endParaRPr lang="en-US"/>
          </a:p>
        </p:txBody>
      </p:sp>
    </p:spTree>
    <p:extLst>
      <p:ext uri="{BB962C8B-B14F-4D97-AF65-F5344CB8AC3E}">
        <p14:creationId xmlns:p14="http://schemas.microsoft.com/office/powerpoint/2010/main" val="131272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074" y="495457"/>
            <a:ext cx="9833548" cy="1325563"/>
          </a:xfrm>
        </p:spPr>
        <p:txBody>
          <a:bodyPr vert="horz" lIns="91440" tIns="45720" rIns="91440" bIns="45720" rtlCol="0" anchor="ctr">
            <a:normAutofit/>
          </a:bodyPr>
          <a:lstStyle/>
          <a:p>
            <a:r>
              <a:rPr lang="en-US" sz="4000" b="1" kern="1200">
                <a:solidFill>
                  <a:schemeClr val="accent5"/>
                </a:solidFill>
                <a:latin typeface="Copperplate Gothic Bold" panose="020E0705020206020404" pitchFamily="34" charset="0"/>
              </a:rPr>
              <a:t>Paterson Public Schools </a:t>
            </a:r>
            <a:endParaRPr lang="en-US" sz="4000" b="1" kern="1200" dirty="0">
              <a:solidFill>
                <a:schemeClr val="accent5"/>
              </a:solidFill>
              <a:latin typeface="Copperplate Gothic Bold" panose="020E0705020206020404" pitchFamily="34" charset="0"/>
            </a:endParaRPr>
          </a:p>
        </p:txBody>
      </p:sp>
      <p:sp>
        <p:nvSpPr>
          <p:cNvPr id="5" name="TextBox 4">
            <a:extLst>
              <a:ext uri="{FF2B5EF4-FFF2-40B4-BE49-F238E27FC236}">
                <a16:creationId xmlns:a16="http://schemas.microsoft.com/office/drawing/2014/main" id="{CB174A49-3879-44DA-ABBD-69B64BBA189F}"/>
              </a:ext>
            </a:extLst>
          </p:cNvPr>
          <p:cNvSpPr txBox="1"/>
          <p:nvPr/>
        </p:nvSpPr>
        <p:spPr>
          <a:xfrm>
            <a:off x="2473414" y="1472575"/>
            <a:ext cx="7244867" cy="5262979"/>
          </a:xfrm>
          <a:prstGeom prst="rect">
            <a:avLst/>
          </a:prstGeom>
          <a:noFill/>
        </p:spPr>
        <p:txBody>
          <a:bodyPr wrap="none" rtlCol="0">
            <a:spAutoFit/>
          </a:bodyPr>
          <a:lstStyle/>
          <a:p>
            <a:pPr algn="ctr"/>
            <a:r>
              <a:rPr lang="en-US" sz="3200" dirty="0">
                <a:solidFill>
                  <a:schemeClr val="accent5"/>
                </a:solidFill>
                <a:latin typeface="Copperplate Gothic Bold" panose="020E0705020206020404" pitchFamily="34" charset="0"/>
              </a:rPr>
              <a:t>Department of Accountability</a:t>
            </a:r>
          </a:p>
          <a:p>
            <a:pPr algn="ctr"/>
            <a:endParaRPr lang="en-US" sz="3200" dirty="0">
              <a:solidFill>
                <a:schemeClr val="accent5"/>
              </a:solidFill>
              <a:latin typeface="Copperplate Gothic Bold" panose="020E0705020206020404" pitchFamily="34" charset="0"/>
            </a:endParaRPr>
          </a:p>
          <a:p>
            <a:pPr algn="ctr"/>
            <a:r>
              <a:rPr lang="en-US" sz="3200" dirty="0">
                <a:solidFill>
                  <a:schemeClr val="accent5"/>
                </a:solidFill>
                <a:latin typeface="Copperplate Gothic Bold" panose="020E0705020206020404" pitchFamily="34" charset="0"/>
              </a:rPr>
              <a:t>Our Team</a:t>
            </a:r>
          </a:p>
          <a:p>
            <a:pPr algn="ctr"/>
            <a:r>
              <a:rPr lang="en-US" sz="2400" dirty="0">
                <a:solidFill>
                  <a:schemeClr val="accent5"/>
                </a:solidFill>
                <a:latin typeface="Arial Nova Cond Light" panose="020B0306020202020204" pitchFamily="34" charset="0"/>
              </a:rPr>
              <a:t>Luis Rojas</a:t>
            </a:r>
          </a:p>
          <a:p>
            <a:pPr algn="ctr"/>
            <a:r>
              <a:rPr lang="en-US" sz="2400" dirty="0">
                <a:solidFill>
                  <a:schemeClr val="accent5"/>
                </a:solidFill>
                <a:latin typeface="Arial Nova Cond Light" panose="020B0306020202020204" pitchFamily="34" charset="0"/>
              </a:rPr>
              <a:t>Annalesa Williams-Barker</a:t>
            </a:r>
          </a:p>
          <a:p>
            <a:pPr algn="ctr"/>
            <a:r>
              <a:rPr lang="en-US" sz="2400" dirty="0">
                <a:solidFill>
                  <a:schemeClr val="accent5"/>
                </a:solidFill>
                <a:latin typeface="Arial Nova Cond Light" panose="020B0306020202020204" pitchFamily="34" charset="0"/>
              </a:rPr>
              <a:t>Tammy Williams</a:t>
            </a:r>
          </a:p>
          <a:p>
            <a:pPr algn="ctr"/>
            <a:r>
              <a:rPr lang="en-US" sz="2400" dirty="0">
                <a:solidFill>
                  <a:schemeClr val="accent5"/>
                </a:solidFill>
                <a:latin typeface="Arial Nova Cond Light" panose="020B0306020202020204" pitchFamily="34" charset="0"/>
              </a:rPr>
              <a:t>Nieara Brownlee</a:t>
            </a:r>
          </a:p>
          <a:p>
            <a:pPr algn="ctr"/>
            <a:r>
              <a:rPr lang="en-US" sz="2400" dirty="0">
                <a:solidFill>
                  <a:schemeClr val="accent5"/>
                </a:solidFill>
                <a:latin typeface="Arial Nova Cond Light" panose="020B0306020202020204" pitchFamily="34" charset="0"/>
              </a:rPr>
              <a:t>Raquel Ove</a:t>
            </a:r>
            <a:r>
              <a:rPr lang="en-US" sz="3200" dirty="0">
                <a:solidFill>
                  <a:schemeClr val="accent5"/>
                </a:solidFill>
                <a:latin typeface="Copperplate Gothic Bold" panose="020E0705020206020404" pitchFamily="34" charset="0"/>
              </a:rPr>
              <a:t> </a:t>
            </a:r>
          </a:p>
          <a:p>
            <a:pPr algn="ctr"/>
            <a:endParaRPr lang="en-US" sz="3200" dirty="0">
              <a:solidFill>
                <a:schemeClr val="accent5"/>
              </a:solidFill>
              <a:latin typeface="Copperplate Gothic Bold" panose="020E0705020206020404" pitchFamily="34" charset="0"/>
            </a:endParaRPr>
          </a:p>
          <a:p>
            <a:pPr algn="ctr"/>
            <a:endParaRPr lang="en-US" sz="2400" dirty="0">
              <a:solidFill>
                <a:schemeClr val="accent5"/>
              </a:solidFill>
              <a:latin typeface="Copperplate Gothic Bold" panose="020E0705020206020404" pitchFamily="34" charset="0"/>
            </a:endParaRPr>
          </a:p>
          <a:p>
            <a:pPr algn="ctr"/>
            <a:r>
              <a:rPr lang="en-US" sz="2400" dirty="0">
                <a:solidFill>
                  <a:schemeClr val="accent5"/>
                </a:solidFill>
                <a:latin typeface="Copperplate Gothic Bold" panose="020E0705020206020404" pitchFamily="34" charset="0"/>
              </a:rPr>
              <a:t>Contact us:</a:t>
            </a:r>
            <a:endParaRPr lang="en-US" dirty="0">
              <a:solidFill>
                <a:schemeClr val="accent5"/>
              </a:solidFill>
              <a:latin typeface="Copperplate Gothic Bold" panose="020E0705020206020404" pitchFamily="34" charset="0"/>
            </a:endParaRPr>
          </a:p>
          <a:p>
            <a:pPr algn="ctr"/>
            <a:r>
              <a:rPr lang="en-US" sz="2400" dirty="0">
                <a:solidFill>
                  <a:schemeClr val="accent5"/>
                </a:solidFill>
                <a:latin typeface="Arial Nova Cond Light" panose="020B0306020202020204" pitchFamily="34" charset="0"/>
              </a:rPr>
              <a:t>accountability@paterson.k12.nj.us</a:t>
            </a:r>
          </a:p>
        </p:txBody>
      </p:sp>
      <p:pic>
        <p:nvPicPr>
          <p:cNvPr id="2050" name="Picture 2">
            <a:extLst>
              <a:ext uri="{FF2B5EF4-FFF2-40B4-BE49-F238E27FC236}">
                <a16:creationId xmlns:a16="http://schemas.microsoft.com/office/drawing/2014/main" id="{0F8BF82B-B054-49BE-A401-4FDB95D52A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123" y="5080288"/>
            <a:ext cx="29654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Test Recorded Sound 1">
            <a:hlinkClick r:id="" action="ppaction://media"/>
            <a:extLst>
              <a:ext uri="{FF2B5EF4-FFF2-40B4-BE49-F238E27FC236}">
                <a16:creationId xmlns:a16="http://schemas.microsoft.com/office/drawing/2014/main" id="{156C85F6-0765-43F6-A322-361FBA5263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92800" y="3225800"/>
            <a:ext cx="406400" cy="406400"/>
          </a:xfrm>
          <a:prstGeom prst="rect">
            <a:avLst/>
          </a:prstGeom>
        </p:spPr>
      </p:pic>
    </p:spTree>
    <p:extLst>
      <p:ext uri="{BB962C8B-B14F-4D97-AF65-F5344CB8AC3E}">
        <p14:creationId xmlns:p14="http://schemas.microsoft.com/office/powerpoint/2010/main" val="172672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84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26680"/>
            <a:ext cx="11144250" cy="1325563"/>
          </a:xfrm>
        </p:spPr>
        <p:txBody>
          <a:bodyPr vert="horz" lIns="91440" tIns="45720" rIns="91440" bIns="45720" rtlCol="0" anchor="ctr">
            <a:normAutofit/>
          </a:bodyPr>
          <a:lstStyle/>
          <a:p>
            <a:pPr>
              <a:spcAft>
                <a:spcPts val="600"/>
              </a:spcAft>
            </a:pPr>
            <a:r>
              <a:rPr lang="en-US" sz="4000" b="1" dirty="0">
                <a:solidFill>
                  <a:srgbClr val="FFFFFF"/>
                </a:solidFill>
              </a:rPr>
              <a:t>What are the windows for the portfolio process within the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524125"/>
            <a:ext cx="11480494" cy="3162300"/>
          </a:xfrm>
          <a:prstGeom prst="rect">
            <a:avLst/>
          </a:prstGeom>
        </p:spPr>
        <p:txBody>
          <a:bodyPr vert="horz" lIns="91440" tIns="45720" rIns="91440" bIns="45720" rtlCol="0">
            <a:normAutofit/>
          </a:bodyPr>
          <a:lstStyle/>
          <a:p>
            <a:pPr marL="57150" algn="just">
              <a:lnSpc>
                <a:spcPct val="90000"/>
              </a:lnSpc>
              <a:spcAft>
                <a:spcPts val="600"/>
              </a:spcAft>
            </a:pPr>
            <a:r>
              <a:rPr lang="en-US" sz="2400" dirty="0">
                <a:solidFill>
                  <a:srgbClr val="00B050"/>
                </a:solidFill>
                <a:latin typeface="Arial Nova Cond Light" panose="020B0306020202020204" pitchFamily="34" charset="0"/>
              </a:rPr>
              <a:t> </a:t>
            </a: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
        <p:nvSpPr>
          <p:cNvPr id="5" name="TextBox 4">
            <a:extLst>
              <a:ext uri="{FF2B5EF4-FFF2-40B4-BE49-F238E27FC236}">
                <a16:creationId xmlns:a16="http://schemas.microsoft.com/office/drawing/2014/main" id="{95BB33A2-4FAB-44FD-A98D-09BBA23286F8}"/>
              </a:ext>
            </a:extLst>
          </p:cNvPr>
          <p:cNvSpPr txBox="1"/>
          <p:nvPr/>
        </p:nvSpPr>
        <p:spPr>
          <a:xfrm>
            <a:off x="755703" y="6118116"/>
            <a:ext cx="9785243" cy="369332"/>
          </a:xfrm>
          <a:prstGeom prst="rect">
            <a:avLst/>
          </a:prstGeom>
          <a:solidFill>
            <a:srgbClr val="FFFF00"/>
          </a:solidFill>
        </p:spPr>
        <p:txBody>
          <a:bodyPr wrap="none" rtlCol="0">
            <a:spAutoFit/>
          </a:bodyPr>
          <a:lstStyle/>
          <a:p>
            <a:r>
              <a:rPr lang="en-US" dirty="0">
                <a:solidFill>
                  <a:srgbClr val="FF0000"/>
                </a:solidFill>
              </a:rPr>
              <a:t>Note: </a:t>
            </a:r>
            <a:r>
              <a:rPr lang="en-US" dirty="0"/>
              <a:t>The District is presently in a remote learning environment.  See District notifications for updates.</a:t>
            </a:r>
          </a:p>
        </p:txBody>
      </p:sp>
      <p:sp>
        <p:nvSpPr>
          <p:cNvPr id="3" name="Rectangle 2">
            <a:extLst>
              <a:ext uri="{FF2B5EF4-FFF2-40B4-BE49-F238E27FC236}">
                <a16:creationId xmlns:a16="http://schemas.microsoft.com/office/drawing/2014/main" id="{B10668F3-A274-46A0-9151-3355F5475558}"/>
              </a:ext>
            </a:extLst>
          </p:cNvPr>
          <p:cNvSpPr/>
          <p:nvPr/>
        </p:nvSpPr>
        <p:spPr>
          <a:xfrm>
            <a:off x="171449" y="2415739"/>
            <a:ext cx="11858625" cy="3416320"/>
          </a:xfrm>
          <a:prstGeom prst="rect">
            <a:avLst/>
          </a:prstGeom>
        </p:spPr>
        <p:txBody>
          <a:bodyPr wrap="square">
            <a:spAutoFit/>
          </a:bodyPr>
          <a:lstStyle/>
          <a:p>
            <a:r>
              <a:rPr lang="en-US" dirty="0">
                <a:solidFill>
                  <a:srgbClr val="212529"/>
                </a:solidFill>
                <a:latin typeface="Arial Nova Cond Light" panose="020B0306020202020204" pitchFamily="34" charset="0"/>
              </a:rPr>
              <a:t>3.  Observation Window Specifics: </a:t>
            </a:r>
          </a:p>
          <a:p>
            <a:pPr marL="285750" indent="-285750">
              <a:buFont typeface="Wingdings" panose="05000000000000000000" pitchFamily="2" charset="2"/>
              <a:buChar char="ü"/>
            </a:pPr>
            <a:r>
              <a:rPr lang="en-US" dirty="0">
                <a:solidFill>
                  <a:srgbClr val="212529"/>
                </a:solidFill>
                <a:latin typeface="Arial Nova Cond Light" panose="020B0306020202020204" pitchFamily="34" charset="0"/>
              </a:rPr>
              <a:t>Windows in which evidence will be collected should be mutually agreed upon by the educator and his or her supervisor. </a:t>
            </a:r>
            <a:r>
              <a:rPr lang="en-US" dirty="0">
                <a:solidFill>
                  <a:srgbClr val="00B050"/>
                </a:solidFill>
                <a:latin typeface="Arial Nova Cond Light" panose="020B0306020202020204" pitchFamily="34" charset="0"/>
              </a:rPr>
              <a:t>See Annual Memorandum (Emailed: 8/26/2020 or Accountability Webpage) to address required timeframe and expected standards to be addressed within a given window. </a:t>
            </a:r>
            <a:endParaRPr lang="en-US" dirty="0">
              <a:solidFill>
                <a:srgbClr val="212529"/>
              </a:solidFill>
              <a:latin typeface="Arial Nova Cond Light" panose="020B0306020202020204" pitchFamily="34" charset="0"/>
            </a:endParaRPr>
          </a:p>
          <a:p>
            <a:pPr marL="285750" indent="-285750">
              <a:buFont typeface="Wingdings" panose="05000000000000000000" pitchFamily="2" charset="2"/>
              <a:buChar char="ü"/>
            </a:pPr>
            <a:r>
              <a:rPr lang="en-US" dirty="0">
                <a:solidFill>
                  <a:srgbClr val="212529"/>
                </a:solidFill>
                <a:latin typeface="Arial Nova Cond Light" panose="020B0306020202020204" pitchFamily="34" charset="0"/>
              </a:rPr>
              <a:t>A window cannot open until after the previous observation window has closed. </a:t>
            </a:r>
            <a:r>
              <a:rPr lang="en-US" dirty="0">
                <a:solidFill>
                  <a:srgbClr val="00B050"/>
                </a:solidFill>
                <a:latin typeface="Arial Nova Cond Light" panose="020B0306020202020204" pitchFamily="34" charset="0"/>
              </a:rPr>
              <a:t>This is in alignment with our District guidelines.  Another observation should not be completed until the initial observation has been completed along with the post conference</a:t>
            </a:r>
            <a:r>
              <a:rPr lang="en-US">
                <a:solidFill>
                  <a:srgbClr val="00B050"/>
                </a:solidFill>
                <a:latin typeface="Arial Nova Cond Light" panose="020B0306020202020204" pitchFamily="34" charset="0"/>
              </a:rPr>
              <a:t>. Each </a:t>
            </a:r>
            <a:r>
              <a:rPr lang="en-US" dirty="0">
                <a:solidFill>
                  <a:srgbClr val="00B050"/>
                </a:solidFill>
                <a:latin typeface="Arial Nova Cond Light" panose="020B0306020202020204" pitchFamily="34" charset="0"/>
              </a:rPr>
              <a:t>school and department Evaluation Dashboard is available for review and missing/required information. </a:t>
            </a:r>
            <a:endParaRPr lang="en-US" dirty="0">
              <a:solidFill>
                <a:srgbClr val="212529"/>
              </a:solidFill>
              <a:latin typeface="Arial Nova Cond Light" panose="020B0306020202020204" pitchFamily="34" charset="0"/>
            </a:endParaRPr>
          </a:p>
          <a:p>
            <a:pPr marL="285750" indent="-285750">
              <a:buFont typeface="Wingdings" panose="05000000000000000000" pitchFamily="2" charset="2"/>
              <a:buChar char="ü"/>
            </a:pPr>
            <a:r>
              <a:rPr lang="en-US" dirty="0">
                <a:solidFill>
                  <a:srgbClr val="212529"/>
                </a:solidFill>
                <a:latin typeface="Arial Nova Cond Light" panose="020B0306020202020204" pitchFamily="34" charset="0"/>
              </a:rPr>
              <a:t>If the portfolio observation includes a preconference, this must occur within seven working days prior to opening the observation window. </a:t>
            </a:r>
            <a:r>
              <a:rPr lang="en-US" dirty="0">
                <a:solidFill>
                  <a:srgbClr val="00B050"/>
                </a:solidFill>
                <a:latin typeface="Arial Nova Cond Light" panose="020B0306020202020204" pitchFamily="34" charset="0"/>
              </a:rPr>
              <a:t>This is in alignment with our District guidelines.  Preconference forms are found within Media X for completion.  We want to ensure all the standard guidelines in the Teacher/Administrator Guidebooks (see Accountability webpage) are followed. </a:t>
            </a:r>
            <a:endParaRPr lang="en-US" dirty="0">
              <a:solidFill>
                <a:srgbClr val="212529"/>
              </a:solidFill>
              <a:latin typeface="Arial Nova Cond Light" panose="020B0306020202020204" pitchFamily="34" charset="0"/>
            </a:endParaRPr>
          </a:p>
          <a:p>
            <a:pPr marL="285750" indent="-285750">
              <a:buFont typeface="Wingdings" panose="05000000000000000000" pitchFamily="2" charset="2"/>
              <a:buChar char="ü"/>
            </a:pPr>
            <a:r>
              <a:rPr lang="en-US" dirty="0">
                <a:solidFill>
                  <a:srgbClr val="212529"/>
                </a:solidFill>
                <a:latin typeface="Arial Nova Cond Light" panose="020B0306020202020204" pitchFamily="34" charset="0"/>
              </a:rPr>
              <a:t>All post conferences must occur within 15 </a:t>
            </a:r>
            <a:r>
              <a:rPr lang="en-US" dirty="0">
                <a:solidFill>
                  <a:srgbClr val="00B050"/>
                </a:solidFill>
                <a:latin typeface="Arial Nova Cond Light" panose="020B0306020202020204" pitchFamily="34" charset="0"/>
              </a:rPr>
              <a:t>(10 days for District expectations)</a:t>
            </a:r>
            <a:r>
              <a:rPr lang="en-US" dirty="0">
                <a:solidFill>
                  <a:srgbClr val="212529"/>
                </a:solidFill>
                <a:latin typeface="Arial Nova Cond Light" panose="020B0306020202020204" pitchFamily="34" charset="0"/>
              </a:rPr>
              <a:t> working days of the close of the observation window.</a:t>
            </a:r>
            <a:r>
              <a:rPr lang="en-US" dirty="0">
                <a:solidFill>
                  <a:srgbClr val="00B050"/>
                </a:solidFill>
                <a:latin typeface="Arial Nova Cond Light" panose="020B0306020202020204" pitchFamily="34" charset="0"/>
              </a:rPr>
              <a:t>  This is in alignment with our District guidelines.  Provide at least 24-hour notice to staff member of the review.    </a:t>
            </a:r>
            <a:endParaRPr lang="en-US" b="0" i="0" dirty="0">
              <a:solidFill>
                <a:srgbClr val="212529"/>
              </a:solidFill>
              <a:effectLst/>
              <a:latin typeface="Arial Nova Cond Light" panose="020B0306020202020204" pitchFamily="34" charset="0"/>
            </a:endParaRPr>
          </a:p>
        </p:txBody>
      </p:sp>
    </p:spTree>
    <p:extLst>
      <p:ext uri="{BB962C8B-B14F-4D97-AF65-F5344CB8AC3E}">
        <p14:creationId xmlns:p14="http://schemas.microsoft.com/office/powerpoint/2010/main" val="3858758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5">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7">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9"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1047280" y="759805"/>
            <a:ext cx="10306520" cy="1325563"/>
          </a:xfrm>
        </p:spPr>
        <p:txBody>
          <a:bodyPr vert="horz" lIns="91440" tIns="45720" rIns="91440" bIns="45720" rtlCol="0" anchor="ctr">
            <a:normAutofit/>
          </a:bodyPr>
          <a:lstStyle/>
          <a:p>
            <a:pPr>
              <a:spcAft>
                <a:spcPts val="600"/>
              </a:spcAft>
            </a:pPr>
            <a:r>
              <a:rPr lang="en-US" sz="4000" b="1" dirty="0">
                <a:solidFill>
                  <a:srgbClr val="FFFFFF"/>
                </a:solidFill>
              </a:rPr>
              <a:t>What are the windows for the portfolio process within the 2020-2021 School Year?</a:t>
            </a:r>
          </a:p>
        </p:txBody>
      </p:sp>
      <p:sp>
        <p:nvSpPr>
          <p:cNvPr id="5" name="TextBox 4">
            <a:extLst>
              <a:ext uri="{FF2B5EF4-FFF2-40B4-BE49-F238E27FC236}">
                <a16:creationId xmlns:a16="http://schemas.microsoft.com/office/drawing/2014/main" id="{95BB33A2-4FAB-44FD-A98D-09BBA23286F8}"/>
              </a:ext>
            </a:extLst>
          </p:cNvPr>
          <p:cNvSpPr txBox="1"/>
          <p:nvPr/>
        </p:nvSpPr>
        <p:spPr>
          <a:xfrm>
            <a:off x="172720" y="3263900"/>
            <a:ext cx="5305729" cy="2793709"/>
          </a:xfrm>
          <a:prstGeom prst="rect">
            <a:avLst/>
          </a:prstGeom>
        </p:spPr>
        <p:txBody>
          <a:bodyPr vert="horz" lIns="91440" tIns="45720" rIns="91440" bIns="45720" rtlCol="0">
            <a:normAutofit/>
          </a:bodyPr>
          <a:lstStyle/>
          <a:p>
            <a:pPr algn="ctr">
              <a:lnSpc>
                <a:spcPct val="90000"/>
              </a:lnSpc>
              <a:spcAft>
                <a:spcPts val="600"/>
              </a:spcAft>
            </a:pPr>
            <a:r>
              <a:rPr lang="en-US" sz="3200" dirty="0">
                <a:latin typeface="Arial Nova Cond Light" panose="020B0306020202020204" pitchFamily="34" charset="0"/>
              </a:rPr>
              <a:t>Timelines </a:t>
            </a:r>
          </a:p>
          <a:p>
            <a:pPr algn="ctr">
              <a:lnSpc>
                <a:spcPct val="90000"/>
              </a:lnSpc>
              <a:spcAft>
                <a:spcPts val="600"/>
              </a:spcAft>
            </a:pPr>
            <a:r>
              <a:rPr lang="en-US" sz="3200" dirty="0">
                <a:latin typeface="Arial Nova Cond Light" panose="020B0306020202020204" pitchFamily="34" charset="0"/>
              </a:rPr>
              <a:t>for Observations/Evaluations </a:t>
            </a:r>
          </a:p>
          <a:p>
            <a:pPr algn="ctr">
              <a:lnSpc>
                <a:spcPct val="90000"/>
              </a:lnSpc>
              <a:spcAft>
                <a:spcPts val="600"/>
              </a:spcAft>
            </a:pPr>
            <a:r>
              <a:rPr lang="en-US" sz="3200" dirty="0">
                <a:latin typeface="Arial Nova Cond Light" panose="020B0306020202020204" pitchFamily="34" charset="0"/>
              </a:rPr>
              <a:t>2020-2021 School Year</a:t>
            </a:r>
          </a:p>
          <a:p>
            <a:pPr algn="ctr">
              <a:lnSpc>
                <a:spcPct val="90000"/>
              </a:lnSpc>
              <a:spcAft>
                <a:spcPts val="600"/>
              </a:spcAft>
            </a:pPr>
            <a:r>
              <a:rPr lang="en-US" sz="3200" dirty="0">
                <a:latin typeface="Arial Nova Cond Light" panose="020B0306020202020204" pitchFamily="34" charset="0"/>
              </a:rPr>
              <a:t>(Annual Evaluation Memorandum)</a:t>
            </a:r>
          </a:p>
        </p:txBody>
      </p:sp>
      <p:pic>
        <p:nvPicPr>
          <p:cNvPr id="8" name="Picture 7">
            <a:extLst>
              <a:ext uri="{FF2B5EF4-FFF2-40B4-BE49-F238E27FC236}">
                <a16:creationId xmlns:a16="http://schemas.microsoft.com/office/drawing/2014/main" id="{D1DF86E3-69FF-4135-AFE0-4E84741EAB93}"/>
              </a:ext>
            </a:extLst>
          </p:cNvPr>
          <p:cNvPicPr>
            <a:picLocks noChangeAspect="1"/>
          </p:cNvPicPr>
          <p:nvPr/>
        </p:nvPicPr>
        <p:blipFill rotWithShape="1">
          <a:blip r:embed="rId2"/>
          <a:srcRect l="4068" r="4625"/>
          <a:stretch/>
        </p:blipFill>
        <p:spPr>
          <a:xfrm>
            <a:off x="6098892" y="2492376"/>
            <a:ext cx="4802404" cy="3563372"/>
          </a:xfrm>
          <a:prstGeom prst="rect">
            <a:avLst/>
          </a:prstGeom>
        </p:spPr>
      </p:pic>
      <p:sp>
        <p:nvSpPr>
          <p:cNvPr id="7" name="TextBox 6">
            <a:extLst>
              <a:ext uri="{FF2B5EF4-FFF2-40B4-BE49-F238E27FC236}">
                <a16:creationId xmlns:a16="http://schemas.microsoft.com/office/drawing/2014/main" id="{FC1871E1-4D7B-49B6-9C77-07FDB63F5E01}"/>
              </a:ext>
            </a:extLst>
          </p:cNvPr>
          <p:cNvSpPr txBox="1"/>
          <p:nvPr/>
        </p:nvSpPr>
        <p:spPr>
          <a:xfrm>
            <a:off x="409710" y="2511426"/>
            <a:ext cx="11480494" cy="3162300"/>
          </a:xfrm>
          <a:prstGeom prst="rect">
            <a:avLst/>
          </a:prstGeom>
        </p:spPr>
        <p:txBody>
          <a:bodyPr vert="horz" lIns="91440" tIns="45720" rIns="91440" bIns="45720" rtlCol="0">
            <a:normAutofit/>
          </a:bodyPr>
          <a:lstStyle/>
          <a:p>
            <a:pPr marL="57150" algn="just">
              <a:lnSpc>
                <a:spcPct val="90000"/>
              </a:lnSpc>
              <a:spcAft>
                <a:spcPts val="600"/>
              </a:spcAft>
            </a:pPr>
            <a:r>
              <a:rPr lang="en-US" sz="2400" dirty="0">
                <a:solidFill>
                  <a:srgbClr val="00B050"/>
                </a:solidFill>
                <a:latin typeface="Arial Nova Cond Light" panose="020B0306020202020204" pitchFamily="34" charset="0"/>
              </a:rPr>
              <a:t> </a:t>
            </a: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Tree>
    <p:extLst>
      <p:ext uri="{BB962C8B-B14F-4D97-AF65-F5344CB8AC3E}">
        <p14:creationId xmlns:p14="http://schemas.microsoft.com/office/powerpoint/2010/main" val="377369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26680"/>
            <a:ext cx="11144250" cy="1325563"/>
          </a:xfrm>
        </p:spPr>
        <p:txBody>
          <a:bodyPr vert="horz" lIns="91440" tIns="45720" rIns="91440" bIns="45720" rtlCol="0" anchor="ctr">
            <a:normAutofit/>
          </a:bodyPr>
          <a:lstStyle/>
          <a:p>
            <a:pPr>
              <a:spcAft>
                <a:spcPts val="600"/>
              </a:spcAft>
            </a:pPr>
            <a:r>
              <a:rPr lang="en-US" sz="4000" b="1" dirty="0">
                <a:solidFill>
                  <a:srgbClr val="FFFFFF"/>
                </a:solidFill>
              </a:rPr>
              <a:t>What are the specific evidence for the portfolio process for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524125"/>
            <a:ext cx="11480494" cy="3162300"/>
          </a:xfrm>
          <a:prstGeom prst="rect">
            <a:avLst/>
          </a:prstGeom>
        </p:spPr>
        <p:txBody>
          <a:bodyPr vert="horz" lIns="91440" tIns="45720" rIns="91440" bIns="45720" rtlCol="0">
            <a:normAutofit/>
          </a:bodyPr>
          <a:lstStyle/>
          <a:p>
            <a:pPr marL="57150" algn="just">
              <a:lnSpc>
                <a:spcPct val="90000"/>
              </a:lnSpc>
              <a:spcAft>
                <a:spcPts val="600"/>
              </a:spcAft>
            </a:pPr>
            <a:r>
              <a:rPr lang="en-US" sz="2400" dirty="0">
                <a:solidFill>
                  <a:srgbClr val="00B050"/>
                </a:solidFill>
                <a:latin typeface="Arial Nova Cond Light" panose="020B0306020202020204" pitchFamily="34" charset="0"/>
              </a:rPr>
              <a:t> </a:t>
            </a: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
        <p:nvSpPr>
          <p:cNvPr id="5" name="TextBox 4">
            <a:extLst>
              <a:ext uri="{FF2B5EF4-FFF2-40B4-BE49-F238E27FC236}">
                <a16:creationId xmlns:a16="http://schemas.microsoft.com/office/drawing/2014/main" id="{95BB33A2-4FAB-44FD-A98D-09BBA23286F8}"/>
              </a:ext>
            </a:extLst>
          </p:cNvPr>
          <p:cNvSpPr txBox="1"/>
          <p:nvPr/>
        </p:nvSpPr>
        <p:spPr>
          <a:xfrm>
            <a:off x="755703" y="6118116"/>
            <a:ext cx="9785243" cy="369332"/>
          </a:xfrm>
          <a:prstGeom prst="rect">
            <a:avLst/>
          </a:prstGeom>
          <a:solidFill>
            <a:srgbClr val="FFFF00"/>
          </a:solidFill>
        </p:spPr>
        <p:txBody>
          <a:bodyPr wrap="none" rtlCol="0">
            <a:spAutoFit/>
          </a:bodyPr>
          <a:lstStyle/>
          <a:p>
            <a:r>
              <a:rPr lang="en-US" dirty="0">
                <a:solidFill>
                  <a:srgbClr val="FF0000"/>
                </a:solidFill>
              </a:rPr>
              <a:t>Note: </a:t>
            </a:r>
            <a:r>
              <a:rPr lang="en-US" dirty="0"/>
              <a:t>The District is presently in a remote learning environment.  See District notifications for updates.</a:t>
            </a:r>
          </a:p>
        </p:txBody>
      </p:sp>
      <p:sp>
        <p:nvSpPr>
          <p:cNvPr id="3" name="Rectangle 2">
            <a:extLst>
              <a:ext uri="{FF2B5EF4-FFF2-40B4-BE49-F238E27FC236}">
                <a16:creationId xmlns:a16="http://schemas.microsoft.com/office/drawing/2014/main" id="{B10668F3-A274-46A0-9151-3355F5475558}"/>
              </a:ext>
            </a:extLst>
          </p:cNvPr>
          <p:cNvSpPr/>
          <p:nvPr/>
        </p:nvSpPr>
        <p:spPr>
          <a:xfrm>
            <a:off x="166535" y="2674114"/>
            <a:ext cx="11858625" cy="2862322"/>
          </a:xfrm>
          <a:prstGeom prst="rect">
            <a:avLst/>
          </a:prstGeom>
        </p:spPr>
        <p:txBody>
          <a:bodyPr wrap="square">
            <a:spAutoFit/>
          </a:bodyPr>
          <a:lstStyle/>
          <a:p>
            <a:r>
              <a:rPr lang="en-US" dirty="0">
                <a:solidFill>
                  <a:srgbClr val="212529"/>
                </a:solidFill>
                <a:latin typeface="Arial Nova Cond Light" panose="020B0306020202020204" pitchFamily="34" charset="0"/>
              </a:rPr>
              <a:t>4.  Portfolio Evidence Specifics:</a:t>
            </a:r>
          </a:p>
          <a:p>
            <a:endParaRPr lang="en-US" dirty="0">
              <a:solidFill>
                <a:srgbClr val="212529"/>
              </a:solidFill>
              <a:latin typeface="Arial Nova Cond Light" panose="020B0306020202020204" pitchFamily="34" charset="0"/>
            </a:endParaRPr>
          </a:p>
          <a:p>
            <a:pPr lvl="0"/>
            <a:r>
              <a:rPr lang="en-US" dirty="0">
                <a:solidFill>
                  <a:srgbClr val="212529"/>
                </a:solidFill>
                <a:latin typeface="Arial Nova Cond Light" panose="020B0306020202020204" pitchFamily="34" charset="0"/>
              </a:rPr>
              <a:t>a.  Educators gather artifacts of their work completed during the observation window which are aligned to the observation instrument’s domains and indicators. </a:t>
            </a:r>
            <a:r>
              <a:rPr lang="en-US" dirty="0">
                <a:solidFill>
                  <a:srgbClr val="00B050"/>
                </a:solidFill>
                <a:latin typeface="Arial Nova Cond Light" panose="020B0306020202020204" pitchFamily="34" charset="0"/>
              </a:rPr>
              <a:t>See Annual Memorandum (Emailed: 8/26/2020 or Accountability Webpage) to address required timeframe and expected standards to be addressed within a given window. </a:t>
            </a:r>
          </a:p>
          <a:p>
            <a:pPr lvl="0"/>
            <a:r>
              <a:rPr lang="en-US" dirty="0">
                <a:solidFill>
                  <a:srgbClr val="212529"/>
                </a:solidFill>
                <a:latin typeface="Arial Nova Cond Light" panose="020B0306020202020204" pitchFamily="34" charset="0"/>
              </a:rPr>
              <a:t>This is not meant to be a large portfolio. </a:t>
            </a:r>
          </a:p>
          <a:p>
            <a:pPr marL="285750" lvl="0" indent="-285750">
              <a:buFont typeface="Wingdings" panose="05000000000000000000" pitchFamily="2" charset="2"/>
              <a:buChar char="ü"/>
            </a:pPr>
            <a:r>
              <a:rPr lang="en-US" dirty="0">
                <a:solidFill>
                  <a:srgbClr val="00B050"/>
                </a:solidFill>
                <a:latin typeface="Arial Nova Cond Light" panose="020B0306020202020204" pitchFamily="34" charset="0"/>
              </a:rPr>
              <a:t>The artifacts are upload into Media X.  </a:t>
            </a:r>
          </a:p>
          <a:p>
            <a:pPr marL="285750" lvl="0" indent="-285750">
              <a:buFont typeface="Wingdings" panose="05000000000000000000" pitchFamily="2" charset="2"/>
              <a:buChar char="ü"/>
            </a:pPr>
            <a:r>
              <a:rPr lang="en-US" dirty="0">
                <a:solidFill>
                  <a:srgbClr val="00B050"/>
                </a:solidFill>
                <a:latin typeface="Arial Nova Cond Light" panose="020B0306020202020204" pitchFamily="34" charset="0"/>
              </a:rPr>
              <a:t>There is an area for administrators (top portion of Portfolio Observation).  </a:t>
            </a:r>
          </a:p>
          <a:p>
            <a:pPr marL="285750" lvl="0" indent="-285750">
              <a:buFont typeface="Wingdings" panose="05000000000000000000" pitchFamily="2" charset="2"/>
              <a:buChar char="ü"/>
            </a:pPr>
            <a:r>
              <a:rPr lang="en-US" dirty="0">
                <a:solidFill>
                  <a:srgbClr val="00B050"/>
                </a:solidFill>
                <a:latin typeface="Arial Nova Cond Light" panose="020B0306020202020204" pitchFamily="34" charset="0"/>
              </a:rPr>
              <a:t>There is an area for staff (bottom portion right above signature).</a:t>
            </a:r>
            <a:endParaRPr lang="en-US" dirty="0">
              <a:solidFill>
                <a:srgbClr val="212529"/>
              </a:solidFill>
              <a:latin typeface="Arial Nova Cond Light" panose="020B0306020202020204" pitchFamily="34" charset="0"/>
            </a:endParaRPr>
          </a:p>
          <a:p>
            <a:pPr marL="285750" lvl="0" indent="-285750">
              <a:buFont typeface="Wingdings" panose="05000000000000000000" pitchFamily="2" charset="2"/>
              <a:buChar char="ü"/>
            </a:pPr>
            <a:r>
              <a:rPr lang="en-US" dirty="0">
                <a:solidFill>
                  <a:srgbClr val="00B050"/>
                </a:solidFill>
                <a:latin typeface="Arial Nova Cond Light" panose="020B0306020202020204" pitchFamily="34" charset="0"/>
              </a:rPr>
              <a:t>The artifact is included in the rating/scoring with the designated standard for the given time/round  </a:t>
            </a:r>
            <a:endParaRPr lang="en-US" b="0" i="0" dirty="0">
              <a:solidFill>
                <a:srgbClr val="212529"/>
              </a:solidFill>
              <a:effectLst/>
              <a:latin typeface="Arial Nova Cond Light" panose="020B0306020202020204" pitchFamily="34" charset="0"/>
            </a:endParaRPr>
          </a:p>
        </p:txBody>
      </p:sp>
    </p:spTree>
    <p:extLst>
      <p:ext uri="{BB962C8B-B14F-4D97-AF65-F5344CB8AC3E}">
        <p14:creationId xmlns:p14="http://schemas.microsoft.com/office/powerpoint/2010/main" val="905743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pPr>
              <a:spcAft>
                <a:spcPts val="600"/>
              </a:spcAft>
            </a:pPr>
            <a:r>
              <a:rPr lang="en-US" sz="4000" b="1" dirty="0">
                <a:solidFill>
                  <a:srgbClr val="FFFFFF"/>
                </a:solidFill>
                <a:latin typeface="Arial Nova Cond Light" panose="020B0306020202020204" pitchFamily="34" charset="0"/>
              </a:rPr>
              <a:t>Media X View</a:t>
            </a:r>
          </a:p>
        </p:txBody>
      </p:sp>
      <p:sp>
        <p:nvSpPr>
          <p:cNvPr id="12" name="TextBox 11">
            <a:extLst>
              <a:ext uri="{FF2B5EF4-FFF2-40B4-BE49-F238E27FC236}">
                <a16:creationId xmlns:a16="http://schemas.microsoft.com/office/drawing/2014/main" id="{834C085C-12E5-4061-8E5C-C3FEF4181620}"/>
              </a:ext>
            </a:extLst>
          </p:cNvPr>
          <p:cNvSpPr txBox="1"/>
          <p:nvPr/>
        </p:nvSpPr>
        <p:spPr>
          <a:xfrm>
            <a:off x="487101" y="6120456"/>
            <a:ext cx="11217494" cy="369332"/>
          </a:xfrm>
          <a:prstGeom prst="rect">
            <a:avLst/>
          </a:prstGeom>
          <a:solidFill>
            <a:srgbClr val="FFFF00"/>
          </a:solidFill>
        </p:spPr>
        <p:txBody>
          <a:bodyPr wrap="none" rtlCol="0">
            <a:spAutoFit/>
          </a:bodyPr>
          <a:lstStyle/>
          <a:p>
            <a:r>
              <a:rPr lang="en-US" dirty="0">
                <a:solidFill>
                  <a:srgbClr val="FF0000"/>
                </a:solidFill>
              </a:rPr>
              <a:t>Reminder: </a:t>
            </a:r>
            <a:r>
              <a:rPr lang="en-US" dirty="0"/>
              <a:t>The Portfolio Observation Process is based of the Professional Educator Standards that have been in place.</a:t>
            </a:r>
          </a:p>
        </p:txBody>
      </p:sp>
      <p:pic>
        <p:nvPicPr>
          <p:cNvPr id="8" name="Picture 7">
            <a:extLst>
              <a:ext uri="{FF2B5EF4-FFF2-40B4-BE49-F238E27FC236}">
                <a16:creationId xmlns:a16="http://schemas.microsoft.com/office/drawing/2014/main" id="{20BE61C3-06F5-4C7F-91CF-9982BC7F9686}"/>
              </a:ext>
            </a:extLst>
          </p:cNvPr>
          <p:cNvPicPr>
            <a:picLocks noChangeAspect="1"/>
          </p:cNvPicPr>
          <p:nvPr/>
        </p:nvPicPr>
        <p:blipFill>
          <a:blip r:embed="rId3"/>
          <a:stretch>
            <a:fillRect/>
          </a:stretch>
        </p:blipFill>
        <p:spPr>
          <a:xfrm>
            <a:off x="323799" y="2978923"/>
            <a:ext cx="11512296" cy="2228186"/>
          </a:xfrm>
          <a:prstGeom prst="rect">
            <a:avLst/>
          </a:prstGeom>
        </p:spPr>
      </p:pic>
      <p:sp>
        <p:nvSpPr>
          <p:cNvPr id="14" name="Arrow: Up 13">
            <a:extLst>
              <a:ext uri="{FF2B5EF4-FFF2-40B4-BE49-F238E27FC236}">
                <a16:creationId xmlns:a16="http://schemas.microsoft.com/office/drawing/2014/main" id="{AFC65200-2363-4076-93D0-8A27D37DBA65}"/>
              </a:ext>
            </a:extLst>
          </p:cNvPr>
          <p:cNvSpPr/>
          <p:nvPr/>
        </p:nvSpPr>
        <p:spPr>
          <a:xfrm rot="18510980">
            <a:off x="2557887" y="2911629"/>
            <a:ext cx="522436" cy="28459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A04020102020204" pitchFamily="34" charset="0"/>
                <a:cs typeface="Aharoni" panose="020B0604020202020204" pitchFamily="2" charset="-79"/>
              </a:rPr>
              <a:t>ARTIFACTS</a:t>
            </a:r>
          </a:p>
        </p:txBody>
      </p:sp>
    </p:spTree>
    <p:extLst>
      <p:ext uri="{BB962C8B-B14F-4D97-AF65-F5344CB8AC3E}">
        <p14:creationId xmlns:p14="http://schemas.microsoft.com/office/powerpoint/2010/main" val="116550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26680"/>
            <a:ext cx="11144250" cy="1325563"/>
          </a:xfrm>
        </p:spPr>
        <p:txBody>
          <a:bodyPr vert="horz" lIns="91440" tIns="45720" rIns="91440" bIns="45720" rtlCol="0" anchor="ctr">
            <a:normAutofit/>
          </a:bodyPr>
          <a:lstStyle/>
          <a:p>
            <a:pPr>
              <a:spcAft>
                <a:spcPts val="600"/>
              </a:spcAft>
            </a:pPr>
            <a:r>
              <a:rPr lang="en-US" sz="4000" b="1" dirty="0">
                <a:solidFill>
                  <a:srgbClr val="FFFFFF"/>
                </a:solidFill>
              </a:rPr>
              <a:t>What are the specific evidence for the portfolio process for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524125"/>
            <a:ext cx="11480494" cy="3162300"/>
          </a:xfrm>
          <a:prstGeom prst="rect">
            <a:avLst/>
          </a:prstGeom>
        </p:spPr>
        <p:txBody>
          <a:bodyPr vert="horz" lIns="91440" tIns="45720" rIns="91440" bIns="45720" rtlCol="0">
            <a:normAutofit/>
          </a:bodyPr>
          <a:lstStyle/>
          <a:p>
            <a:pPr marL="57150" algn="just">
              <a:lnSpc>
                <a:spcPct val="90000"/>
              </a:lnSpc>
              <a:spcAft>
                <a:spcPts val="600"/>
              </a:spcAft>
            </a:pPr>
            <a:r>
              <a:rPr lang="en-US" sz="2400" dirty="0">
                <a:solidFill>
                  <a:srgbClr val="00B050"/>
                </a:solidFill>
                <a:latin typeface="Arial Nova Cond Light" panose="020B0306020202020204" pitchFamily="34" charset="0"/>
              </a:rPr>
              <a:t> </a:t>
            </a: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
        <p:nvSpPr>
          <p:cNvPr id="5" name="TextBox 4">
            <a:extLst>
              <a:ext uri="{FF2B5EF4-FFF2-40B4-BE49-F238E27FC236}">
                <a16:creationId xmlns:a16="http://schemas.microsoft.com/office/drawing/2014/main" id="{95BB33A2-4FAB-44FD-A98D-09BBA23286F8}"/>
              </a:ext>
            </a:extLst>
          </p:cNvPr>
          <p:cNvSpPr txBox="1"/>
          <p:nvPr/>
        </p:nvSpPr>
        <p:spPr>
          <a:xfrm>
            <a:off x="774753" y="6278999"/>
            <a:ext cx="9785243" cy="369332"/>
          </a:xfrm>
          <a:prstGeom prst="rect">
            <a:avLst/>
          </a:prstGeom>
          <a:solidFill>
            <a:srgbClr val="FFFF00"/>
          </a:solidFill>
        </p:spPr>
        <p:txBody>
          <a:bodyPr wrap="none" rtlCol="0">
            <a:spAutoFit/>
          </a:bodyPr>
          <a:lstStyle/>
          <a:p>
            <a:r>
              <a:rPr lang="en-US" dirty="0">
                <a:solidFill>
                  <a:srgbClr val="FF0000"/>
                </a:solidFill>
              </a:rPr>
              <a:t>Note: </a:t>
            </a:r>
            <a:r>
              <a:rPr lang="en-US" dirty="0"/>
              <a:t>The District is presently in a remote learning environment.  See District notifications for updates.</a:t>
            </a:r>
          </a:p>
        </p:txBody>
      </p:sp>
      <p:sp>
        <p:nvSpPr>
          <p:cNvPr id="3" name="Rectangle 2">
            <a:extLst>
              <a:ext uri="{FF2B5EF4-FFF2-40B4-BE49-F238E27FC236}">
                <a16:creationId xmlns:a16="http://schemas.microsoft.com/office/drawing/2014/main" id="{B10668F3-A274-46A0-9151-3355F5475558}"/>
              </a:ext>
            </a:extLst>
          </p:cNvPr>
          <p:cNvSpPr/>
          <p:nvPr/>
        </p:nvSpPr>
        <p:spPr>
          <a:xfrm>
            <a:off x="250825" y="2431792"/>
            <a:ext cx="11690045" cy="3847207"/>
          </a:xfrm>
          <a:prstGeom prst="rect">
            <a:avLst/>
          </a:prstGeom>
        </p:spPr>
        <p:txBody>
          <a:bodyPr wrap="square">
            <a:spAutoFit/>
          </a:bodyPr>
          <a:lstStyle/>
          <a:p>
            <a:r>
              <a:rPr lang="en-US" dirty="0">
                <a:solidFill>
                  <a:srgbClr val="212529"/>
                </a:solidFill>
                <a:latin typeface="Arial Nova Cond Light" panose="020B0306020202020204" pitchFamily="34" charset="0"/>
              </a:rPr>
              <a:t>4.Portfolio Evidence Specifics (continued):</a:t>
            </a:r>
          </a:p>
          <a:p>
            <a:endParaRPr lang="en-US" dirty="0">
              <a:solidFill>
                <a:srgbClr val="212529"/>
              </a:solidFill>
              <a:latin typeface="Arial Nova Cond Light" panose="020B0306020202020204" pitchFamily="34" charset="0"/>
            </a:endParaRPr>
          </a:p>
          <a:p>
            <a:pPr marL="342900" lvl="0" indent="-342900">
              <a:buAutoNum type="alphaLcPeriod" startAt="2"/>
            </a:pPr>
            <a:r>
              <a:rPr lang="en-US" dirty="0">
                <a:solidFill>
                  <a:srgbClr val="212529"/>
                </a:solidFill>
                <a:latin typeface="Arial Nova Cond Light" panose="020B0306020202020204" pitchFamily="34" charset="0"/>
              </a:rPr>
              <a:t>Both the supervisor and teacher must agree on the type of learning that will be included in the portfolio. Included should be evidence of </a:t>
            </a:r>
            <a:r>
              <a:rPr lang="en-US" b="1" dirty="0">
                <a:solidFill>
                  <a:srgbClr val="212529"/>
                </a:solidFill>
                <a:latin typeface="Arial Nova Cond Light" panose="020B0306020202020204" pitchFamily="34" charset="0"/>
              </a:rPr>
              <a:t>direct observation of synchronous</a:t>
            </a:r>
            <a:r>
              <a:rPr lang="en-US" dirty="0">
                <a:solidFill>
                  <a:srgbClr val="212529"/>
                </a:solidFill>
                <a:latin typeface="Arial Nova Cond Light" panose="020B0306020202020204" pitchFamily="34" charset="0"/>
              </a:rPr>
              <a:t> OR the </a:t>
            </a:r>
            <a:r>
              <a:rPr lang="en-US" b="1" dirty="0">
                <a:solidFill>
                  <a:srgbClr val="212529"/>
                </a:solidFill>
                <a:latin typeface="Arial Nova Cond Light" panose="020B0306020202020204" pitchFamily="34" charset="0"/>
              </a:rPr>
              <a:t>indirect observation of asynchronous online learning</a:t>
            </a:r>
            <a:r>
              <a:rPr lang="en-US" dirty="0">
                <a:solidFill>
                  <a:srgbClr val="212529"/>
                </a:solidFill>
                <a:latin typeface="Arial Nova Cond Light" panose="020B0306020202020204" pitchFamily="34" charset="0"/>
              </a:rPr>
              <a:t>:</a:t>
            </a:r>
          </a:p>
          <a:p>
            <a:pPr marL="285750" indent="-285750">
              <a:buFont typeface="Arial" panose="020B0604020202020204" pitchFamily="34" charset="0"/>
              <a:buChar char="•"/>
            </a:pPr>
            <a:r>
              <a:rPr lang="en-US" dirty="0">
                <a:solidFill>
                  <a:srgbClr val="212529"/>
                </a:solidFill>
                <a:latin typeface="Arial Nova Cond Light" panose="020B0306020202020204" pitchFamily="34" charset="0"/>
              </a:rPr>
              <a:t>Synchronous remote learning: The observer watches a class being conducted online. This is a </a:t>
            </a:r>
            <a:r>
              <a:rPr lang="en-US" sz="2800" b="1" u="sng" dirty="0">
                <a:solidFill>
                  <a:srgbClr val="212529"/>
                </a:solidFill>
                <a:latin typeface="Arial Nova Cond Light" panose="020B0306020202020204" pitchFamily="34" charset="0"/>
              </a:rPr>
              <a:t>direct observation</a:t>
            </a:r>
            <a:r>
              <a:rPr lang="en-US" dirty="0">
                <a:solidFill>
                  <a:srgbClr val="212529"/>
                </a:solidFill>
                <a:latin typeface="Arial Nova Cond Light" panose="020B0306020202020204" pitchFamily="34" charset="0"/>
              </a:rPr>
              <a:t>.</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Within real-time</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Within the staff member/student schedule (Infinite Campus)</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Announced</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Unannounced </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Long (40 minutes or class period)</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Short (20 minutes)</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Requires post conference to review both the artifacts and provide feedback on the direct observation (Apply Signatures)</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See Annual Memorandum and Teacher/Administrator Guidebook</a:t>
            </a:r>
          </a:p>
        </p:txBody>
      </p:sp>
    </p:spTree>
    <p:extLst>
      <p:ext uri="{BB962C8B-B14F-4D97-AF65-F5344CB8AC3E}">
        <p14:creationId xmlns:p14="http://schemas.microsoft.com/office/powerpoint/2010/main" val="2167080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pPr>
              <a:spcAft>
                <a:spcPts val="600"/>
              </a:spcAft>
            </a:pPr>
            <a:r>
              <a:rPr lang="en-US" sz="4000" b="1" dirty="0">
                <a:solidFill>
                  <a:srgbClr val="FFFFFF"/>
                </a:solidFill>
                <a:latin typeface="Arial Nova Cond Light" panose="020B0306020202020204" pitchFamily="34" charset="0"/>
              </a:rPr>
              <a:t>Media X View</a:t>
            </a:r>
          </a:p>
        </p:txBody>
      </p:sp>
      <p:sp>
        <p:nvSpPr>
          <p:cNvPr id="12" name="TextBox 11">
            <a:extLst>
              <a:ext uri="{FF2B5EF4-FFF2-40B4-BE49-F238E27FC236}">
                <a16:creationId xmlns:a16="http://schemas.microsoft.com/office/drawing/2014/main" id="{834C085C-12E5-4061-8E5C-C3FEF4181620}"/>
              </a:ext>
            </a:extLst>
          </p:cNvPr>
          <p:cNvSpPr txBox="1"/>
          <p:nvPr/>
        </p:nvSpPr>
        <p:spPr>
          <a:xfrm>
            <a:off x="487101" y="6120456"/>
            <a:ext cx="11217494" cy="369332"/>
          </a:xfrm>
          <a:prstGeom prst="rect">
            <a:avLst/>
          </a:prstGeom>
          <a:solidFill>
            <a:srgbClr val="FFFF00"/>
          </a:solidFill>
        </p:spPr>
        <p:txBody>
          <a:bodyPr wrap="none" rtlCol="0">
            <a:spAutoFit/>
          </a:bodyPr>
          <a:lstStyle/>
          <a:p>
            <a:r>
              <a:rPr lang="en-US" dirty="0">
                <a:solidFill>
                  <a:srgbClr val="FF0000"/>
                </a:solidFill>
              </a:rPr>
              <a:t>Reminder: </a:t>
            </a:r>
            <a:r>
              <a:rPr lang="en-US" dirty="0"/>
              <a:t>The Portfolio Observation Process is based of the Professional Educator Standards that have been in place.</a:t>
            </a:r>
          </a:p>
        </p:txBody>
      </p:sp>
      <p:pic>
        <p:nvPicPr>
          <p:cNvPr id="10" name="Picture 9">
            <a:extLst>
              <a:ext uri="{FF2B5EF4-FFF2-40B4-BE49-F238E27FC236}">
                <a16:creationId xmlns:a16="http://schemas.microsoft.com/office/drawing/2014/main" id="{27AF7711-D632-4484-9631-D97207B1A83F}"/>
              </a:ext>
            </a:extLst>
          </p:cNvPr>
          <p:cNvPicPr>
            <a:picLocks noChangeAspect="1"/>
          </p:cNvPicPr>
          <p:nvPr/>
        </p:nvPicPr>
        <p:blipFill>
          <a:blip r:embed="rId3"/>
          <a:stretch>
            <a:fillRect/>
          </a:stretch>
        </p:blipFill>
        <p:spPr>
          <a:xfrm>
            <a:off x="647700" y="2448560"/>
            <a:ext cx="10668000" cy="3582760"/>
          </a:xfrm>
          <a:prstGeom prst="rect">
            <a:avLst/>
          </a:prstGeom>
        </p:spPr>
      </p:pic>
      <p:sp>
        <p:nvSpPr>
          <p:cNvPr id="13" name="Arrow: Up 12">
            <a:extLst>
              <a:ext uri="{FF2B5EF4-FFF2-40B4-BE49-F238E27FC236}">
                <a16:creationId xmlns:a16="http://schemas.microsoft.com/office/drawing/2014/main" id="{6C113221-3910-43FD-B262-E2CDEDA0F935}"/>
              </a:ext>
            </a:extLst>
          </p:cNvPr>
          <p:cNvSpPr/>
          <p:nvPr/>
        </p:nvSpPr>
        <p:spPr>
          <a:xfrm rot="19454580">
            <a:off x="10601841" y="2931222"/>
            <a:ext cx="522436" cy="2361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A04020102020204" pitchFamily="34" charset="0"/>
                <a:cs typeface="Aharoni" panose="020B0604020202020204" pitchFamily="2" charset="-79"/>
              </a:rPr>
              <a:t>SCORING</a:t>
            </a:r>
          </a:p>
        </p:txBody>
      </p:sp>
    </p:spTree>
    <p:extLst>
      <p:ext uri="{BB962C8B-B14F-4D97-AF65-F5344CB8AC3E}">
        <p14:creationId xmlns:p14="http://schemas.microsoft.com/office/powerpoint/2010/main" val="2737551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26680"/>
            <a:ext cx="11144250" cy="1325563"/>
          </a:xfrm>
        </p:spPr>
        <p:txBody>
          <a:bodyPr vert="horz" lIns="91440" tIns="45720" rIns="91440" bIns="45720" rtlCol="0" anchor="ctr">
            <a:normAutofit/>
          </a:bodyPr>
          <a:lstStyle/>
          <a:p>
            <a:pPr>
              <a:spcAft>
                <a:spcPts val="600"/>
              </a:spcAft>
            </a:pPr>
            <a:r>
              <a:rPr lang="en-US" sz="4000" b="1" dirty="0">
                <a:solidFill>
                  <a:srgbClr val="FFFFFF"/>
                </a:solidFill>
              </a:rPr>
              <a:t>What are the specific evidence for the portfolio process for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524125"/>
            <a:ext cx="11480494" cy="3162300"/>
          </a:xfrm>
          <a:prstGeom prst="rect">
            <a:avLst/>
          </a:prstGeom>
        </p:spPr>
        <p:txBody>
          <a:bodyPr vert="horz" lIns="91440" tIns="45720" rIns="91440" bIns="45720" rtlCol="0">
            <a:normAutofit/>
          </a:bodyPr>
          <a:lstStyle/>
          <a:p>
            <a:pPr marL="57150" algn="just">
              <a:lnSpc>
                <a:spcPct val="90000"/>
              </a:lnSpc>
              <a:spcAft>
                <a:spcPts val="600"/>
              </a:spcAft>
            </a:pPr>
            <a:r>
              <a:rPr lang="en-US" sz="2400" dirty="0">
                <a:solidFill>
                  <a:srgbClr val="00B050"/>
                </a:solidFill>
                <a:latin typeface="Arial Nova Cond Light" panose="020B0306020202020204" pitchFamily="34" charset="0"/>
              </a:rPr>
              <a:t> </a:t>
            </a: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
        <p:nvSpPr>
          <p:cNvPr id="3" name="Rectangle 2">
            <a:extLst>
              <a:ext uri="{FF2B5EF4-FFF2-40B4-BE49-F238E27FC236}">
                <a16:creationId xmlns:a16="http://schemas.microsoft.com/office/drawing/2014/main" id="{B10668F3-A274-46A0-9151-3355F5475558}"/>
              </a:ext>
            </a:extLst>
          </p:cNvPr>
          <p:cNvSpPr/>
          <p:nvPr/>
        </p:nvSpPr>
        <p:spPr>
          <a:xfrm>
            <a:off x="166535" y="2752764"/>
            <a:ext cx="11858625" cy="3847207"/>
          </a:xfrm>
          <a:prstGeom prst="rect">
            <a:avLst/>
          </a:prstGeom>
        </p:spPr>
        <p:txBody>
          <a:bodyPr wrap="square">
            <a:spAutoFit/>
          </a:bodyPr>
          <a:lstStyle/>
          <a:p>
            <a:r>
              <a:rPr lang="en-US" dirty="0">
                <a:solidFill>
                  <a:srgbClr val="212529"/>
                </a:solidFill>
                <a:latin typeface="Arial Nova Cond Light" panose="020B0306020202020204" pitchFamily="34" charset="0"/>
              </a:rPr>
              <a:t>4.Portfolio Evidence Specifics(continued):</a:t>
            </a:r>
          </a:p>
          <a:p>
            <a:endParaRPr lang="en-US" dirty="0">
              <a:solidFill>
                <a:srgbClr val="212529"/>
              </a:solidFill>
              <a:latin typeface="Arial Nova Cond Light" panose="020B0306020202020204" pitchFamily="34" charset="0"/>
            </a:endParaRPr>
          </a:p>
          <a:p>
            <a:pPr lvl="0"/>
            <a:r>
              <a:rPr lang="en-US" dirty="0">
                <a:solidFill>
                  <a:srgbClr val="212529"/>
                </a:solidFill>
                <a:latin typeface="Arial Nova Cond Light" panose="020B0306020202020204" pitchFamily="34" charset="0"/>
              </a:rPr>
              <a:t>b.  Both the supervisor and teacher must agree on the type of learning that will be included in the portfolio. Included should be evidence of </a:t>
            </a:r>
            <a:r>
              <a:rPr lang="en-US" b="1" dirty="0">
                <a:solidFill>
                  <a:srgbClr val="212529"/>
                </a:solidFill>
                <a:latin typeface="Arial Nova Cond Light" panose="020B0306020202020204" pitchFamily="34" charset="0"/>
              </a:rPr>
              <a:t>direct observation of synchronous</a:t>
            </a:r>
            <a:r>
              <a:rPr lang="en-US" dirty="0">
                <a:solidFill>
                  <a:srgbClr val="212529"/>
                </a:solidFill>
                <a:latin typeface="Arial Nova Cond Light" panose="020B0306020202020204" pitchFamily="34" charset="0"/>
              </a:rPr>
              <a:t> OR the </a:t>
            </a:r>
            <a:r>
              <a:rPr lang="en-US" b="1" dirty="0">
                <a:solidFill>
                  <a:srgbClr val="212529"/>
                </a:solidFill>
                <a:latin typeface="Arial Nova Cond Light" panose="020B0306020202020204" pitchFamily="34" charset="0"/>
              </a:rPr>
              <a:t>indirect observation of asynchronous online learning</a:t>
            </a:r>
            <a:r>
              <a:rPr lang="en-US" dirty="0">
                <a:solidFill>
                  <a:srgbClr val="212529"/>
                </a:solidFill>
                <a:latin typeface="Arial Nova Cond Light" panose="020B0306020202020204" pitchFamily="34" charset="0"/>
              </a:rPr>
              <a:t>:</a:t>
            </a:r>
          </a:p>
          <a:p>
            <a:endParaRPr lang="en-US" dirty="0">
              <a:solidFill>
                <a:srgbClr val="212529"/>
              </a:solidFill>
              <a:latin typeface="Arial Nova Cond Light" panose="020B0306020202020204" pitchFamily="34" charset="0"/>
            </a:endParaRPr>
          </a:p>
          <a:p>
            <a:r>
              <a:rPr lang="en-US" dirty="0">
                <a:solidFill>
                  <a:srgbClr val="212529"/>
                </a:solidFill>
                <a:latin typeface="Arial Nova Cond Light" panose="020B0306020202020204" pitchFamily="34" charset="0"/>
              </a:rPr>
              <a:t>Asynchronous remote learning: The observer is provided evidence from a classroom lesson using asynchronous methods (ex: </a:t>
            </a:r>
            <a:r>
              <a:rPr lang="en-US" b="1" dirty="0">
                <a:solidFill>
                  <a:srgbClr val="212529"/>
                </a:solidFill>
                <a:latin typeface="Arial Nova Cond Light" panose="020B0306020202020204" pitchFamily="34" charset="0"/>
              </a:rPr>
              <a:t>prerecorded lessons, class blogs, student discussion boards, student chat spaces, etc.</a:t>
            </a:r>
            <a:r>
              <a:rPr lang="en-US" dirty="0">
                <a:solidFill>
                  <a:srgbClr val="212529"/>
                </a:solidFill>
                <a:latin typeface="Arial Nova Cond Light" panose="020B0306020202020204" pitchFamily="34" charset="0"/>
              </a:rPr>
              <a:t>). This is an </a:t>
            </a:r>
            <a:r>
              <a:rPr lang="en-US" sz="2800" b="1" dirty="0">
                <a:solidFill>
                  <a:srgbClr val="212529"/>
                </a:solidFill>
                <a:latin typeface="Arial Nova Cond Light" panose="020B0306020202020204" pitchFamily="34" charset="0"/>
              </a:rPr>
              <a:t>indirect observation</a:t>
            </a:r>
            <a:r>
              <a:rPr lang="en-US" dirty="0">
                <a:solidFill>
                  <a:srgbClr val="212529"/>
                </a:solidFill>
                <a:latin typeface="Arial Nova Cond Light" panose="020B0306020202020204" pitchFamily="34" charset="0"/>
              </a:rPr>
              <a:t>.</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Authentic work/artifact of the respective staff member  </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Included within the timeframe/round; highly recommended there is the inclusion of date/brief description</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Requires post conference to review both the artifacts and provide feedback on the indirect observation(Apply Signatures)</a:t>
            </a:r>
          </a:p>
          <a:p>
            <a:pPr marL="285750" indent="-285750">
              <a:buFont typeface="Wingdings" panose="05000000000000000000" pitchFamily="2" charset="2"/>
              <a:buChar char="ü"/>
            </a:pPr>
            <a:r>
              <a:rPr lang="en-US" dirty="0">
                <a:solidFill>
                  <a:srgbClr val="00B050"/>
                </a:solidFill>
                <a:latin typeface="Arial Nova Cond Light" panose="020B0306020202020204" pitchFamily="34" charset="0"/>
              </a:rPr>
              <a:t>See Annual Memorandum and Teacher/Administrator Guidebook</a:t>
            </a:r>
          </a:p>
          <a:p>
            <a:endParaRPr lang="en-US" dirty="0">
              <a:solidFill>
                <a:srgbClr val="00B050"/>
              </a:solidFill>
              <a:latin typeface="Arial Nova Cond Light" panose="020B0306020202020204" pitchFamily="34" charset="0"/>
            </a:endParaRPr>
          </a:p>
          <a:p>
            <a:endParaRPr lang="en-US" dirty="0">
              <a:solidFill>
                <a:srgbClr val="00B050"/>
              </a:solidFill>
              <a:latin typeface="Arial Nova Cond Light" panose="020B0306020202020204" pitchFamily="34" charset="0"/>
            </a:endParaRPr>
          </a:p>
        </p:txBody>
      </p:sp>
      <p:sp>
        <p:nvSpPr>
          <p:cNvPr id="8" name="TextBox 7">
            <a:extLst>
              <a:ext uri="{FF2B5EF4-FFF2-40B4-BE49-F238E27FC236}">
                <a16:creationId xmlns:a16="http://schemas.microsoft.com/office/drawing/2014/main" id="{0CCE3143-711E-450C-92F9-5C9C8E33C0F6}"/>
              </a:ext>
            </a:extLst>
          </p:cNvPr>
          <p:cNvSpPr txBox="1"/>
          <p:nvPr/>
        </p:nvSpPr>
        <p:spPr>
          <a:xfrm>
            <a:off x="487101" y="6120456"/>
            <a:ext cx="11217494" cy="369332"/>
          </a:xfrm>
          <a:prstGeom prst="rect">
            <a:avLst/>
          </a:prstGeom>
          <a:solidFill>
            <a:srgbClr val="FFFF00"/>
          </a:solidFill>
        </p:spPr>
        <p:txBody>
          <a:bodyPr wrap="none" rtlCol="0">
            <a:spAutoFit/>
          </a:bodyPr>
          <a:lstStyle/>
          <a:p>
            <a:r>
              <a:rPr lang="en-US" dirty="0">
                <a:solidFill>
                  <a:srgbClr val="FF0000"/>
                </a:solidFill>
              </a:rPr>
              <a:t>Reminder: </a:t>
            </a:r>
            <a:r>
              <a:rPr lang="en-US" dirty="0"/>
              <a:t>The Portfolio Observation Process is based of the Professional Educator Standards that have been in place.</a:t>
            </a:r>
          </a:p>
        </p:txBody>
      </p:sp>
    </p:spTree>
    <p:extLst>
      <p:ext uri="{BB962C8B-B14F-4D97-AF65-F5344CB8AC3E}">
        <p14:creationId xmlns:p14="http://schemas.microsoft.com/office/powerpoint/2010/main" val="367138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pPr>
              <a:spcAft>
                <a:spcPts val="600"/>
              </a:spcAft>
            </a:pPr>
            <a:r>
              <a:rPr lang="en-US" sz="4000" b="1" dirty="0">
                <a:solidFill>
                  <a:srgbClr val="FFFFFF"/>
                </a:solidFill>
                <a:latin typeface="Arial Nova Cond Light" panose="020B0306020202020204" pitchFamily="34" charset="0"/>
              </a:rPr>
              <a:t>Media X View</a:t>
            </a:r>
          </a:p>
        </p:txBody>
      </p:sp>
      <p:sp>
        <p:nvSpPr>
          <p:cNvPr id="12" name="TextBox 11">
            <a:extLst>
              <a:ext uri="{FF2B5EF4-FFF2-40B4-BE49-F238E27FC236}">
                <a16:creationId xmlns:a16="http://schemas.microsoft.com/office/drawing/2014/main" id="{834C085C-12E5-4061-8E5C-C3FEF4181620}"/>
              </a:ext>
            </a:extLst>
          </p:cNvPr>
          <p:cNvSpPr txBox="1"/>
          <p:nvPr/>
        </p:nvSpPr>
        <p:spPr>
          <a:xfrm>
            <a:off x="487101" y="6120456"/>
            <a:ext cx="11217494" cy="369332"/>
          </a:xfrm>
          <a:prstGeom prst="rect">
            <a:avLst/>
          </a:prstGeom>
          <a:solidFill>
            <a:srgbClr val="FFFF00"/>
          </a:solidFill>
        </p:spPr>
        <p:txBody>
          <a:bodyPr wrap="none" rtlCol="0">
            <a:spAutoFit/>
          </a:bodyPr>
          <a:lstStyle/>
          <a:p>
            <a:r>
              <a:rPr lang="en-US" dirty="0">
                <a:solidFill>
                  <a:srgbClr val="FF0000"/>
                </a:solidFill>
              </a:rPr>
              <a:t>Reminder: </a:t>
            </a:r>
            <a:r>
              <a:rPr lang="en-US" dirty="0"/>
              <a:t>The Portfolio Observation Process is based of the Professional Educator Standards that have been in place.</a:t>
            </a:r>
          </a:p>
        </p:txBody>
      </p:sp>
      <p:pic>
        <p:nvPicPr>
          <p:cNvPr id="8" name="Picture 7">
            <a:extLst>
              <a:ext uri="{FF2B5EF4-FFF2-40B4-BE49-F238E27FC236}">
                <a16:creationId xmlns:a16="http://schemas.microsoft.com/office/drawing/2014/main" id="{DD459418-BAFD-4384-A164-61ACCBE36E23}"/>
              </a:ext>
            </a:extLst>
          </p:cNvPr>
          <p:cNvPicPr>
            <a:picLocks noChangeAspect="1"/>
          </p:cNvPicPr>
          <p:nvPr/>
        </p:nvPicPr>
        <p:blipFill>
          <a:blip r:embed="rId3"/>
          <a:stretch>
            <a:fillRect/>
          </a:stretch>
        </p:blipFill>
        <p:spPr>
          <a:xfrm>
            <a:off x="1315776" y="2495587"/>
            <a:ext cx="9833549" cy="3535733"/>
          </a:xfrm>
          <a:prstGeom prst="rect">
            <a:avLst/>
          </a:prstGeom>
        </p:spPr>
      </p:pic>
      <p:sp>
        <p:nvSpPr>
          <p:cNvPr id="13" name="Arrow: Up 12">
            <a:extLst>
              <a:ext uri="{FF2B5EF4-FFF2-40B4-BE49-F238E27FC236}">
                <a16:creationId xmlns:a16="http://schemas.microsoft.com/office/drawing/2014/main" id="{511539AC-577C-44E0-8810-CDCEFEF23A77}"/>
              </a:ext>
            </a:extLst>
          </p:cNvPr>
          <p:cNvSpPr/>
          <p:nvPr/>
        </p:nvSpPr>
        <p:spPr>
          <a:xfrm rot="19454580">
            <a:off x="10640992" y="2918592"/>
            <a:ext cx="522436" cy="2495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A04020102020204" pitchFamily="34" charset="0"/>
                <a:cs typeface="Aharoni" panose="020B0604020202020204" pitchFamily="2" charset="-79"/>
              </a:rPr>
              <a:t>FEEDBACK</a:t>
            </a:r>
          </a:p>
        </p:txBody>
      </p:sp>
    </p:spTree>
    <p:extLst>
      <p:ext uri="{BB962C8B-B14F-4D97-AF65-F5344CB8AC3E}">
        <p14:creationId xmlns:p14="http://schemas.microsoft.com/office/powerpoint/2010/main" val="216490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26680"/>
            <a:ext cx="11144250" cy="1325563"/>
          </a:xfrm>
        </p:spPr>
        <p:txBody>
          <a:bodyPr vert="horz" lIns="91440" tIns="45720" rIns="91440" bIns="45720" rtlCol="0" anchor="ctr">
            <a:normAutofit/>
          </a:bodyPr>
          <a:lstStyle/>
          <a:p>
            <a:pPr>
              <a:spcAft>
                <a:spcPts val="600"/>
              </a:spcAft>
            </a:pPr>
            <a:r>
              <a:rPr lang="en-US" sz="4000" b="1" dirty="0">
                <a:solidFill>
                  <a:srgbClr val="FFFFFF"/>
                </a:solidFill>
              </a:rPr>
              <a:t>What are the specific evidence for the portfolio process for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524125"/>
            <a:ext cx="11480494" cy="3162300"/>
          </a:xfrm>
          <a:prstGeom prst="rect">
            <a:avLst/>
          </a:prstGeom>
        </p:spPr>
        <p:txBody>
          <a:bodyPr vert="horz" lIns="91440" tIns="45720" rIns="91440" bIns="45720" rtlCol="0">
            <a:normAutofit/>
          </a:bodyPr>
          <a:lstStyle/>
          <a:p>
            <a:pPr marL="57150" algn="just">
              <a:lnSpc>
                <a:spcPct val="90000"/>
              </a:lnSpc>
              <a:spcAft>
                <a:spcPts val="600"/>
              </a:spcAft>
            </a:pPr>
            <a:r>
              <a:rPr lang="en-US" sz="2400" dirty="0">
                <a:solidFill>
                  <a:srgbClr val="00B050"/>
                </a:solidFill>
                <a:latin typeface="Arial Nova Cond Light" panose="020B0306020202020204" pitchFamily="34" charset="0"/>
              </a:rPr>
              <a:t> </a:t>
            </a: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
        <p:nvSpPr>
          <p:cNvPr id="5" name="TextBox 4">
            <a:extLst>
              <a:ext uri="{FF2B5EF4-FFF2-40B4-BE49-F238E27FC236}">
                <a16:creationId xmlns:a16="http://schemas.microsoft.com/office/drawing/2014/main" id="{95BB33A2-4FAB-44FD-A98D-09BBA23286F8}"/>
              </a:ext>
            </a:extLst>
          </p:cNvPr>
          <p:cNvSpPr txBox="1"/>
          <p:nvPr/>
        </p:nvSpPr>
        <p:spPr>
          <a:xfrm>
            <a:off x="755703" y="6118116"/>
            <a:ext cx="9785243" cy="369332"/>
          </a:xfrm>
          <a:prstGeom prst="rect">
            <a:avLst/>
          </a:prstGeom>
          <a:solidFill>
            <a:srgbClr val="FFFF00"/>
          </a:solidFill>
        </p:spPr>
        <p:txBody>
          <a:bodyPr wrap="none" rtlCol="0">
            <a:spAutoFit/>
          </a:bodyPr>
          <a:lstStyle/>
          <a:p>
            <a:r>
              <a:rPr lang="en-US" dirty="0">
                <a:solidFill>
                  <a:srgbClr val="FF0000"/>
                </a:solidFill>
              </a:rPr>
              <a:t>Note: </a:t>
            </a:r>
            <a:r>
              <a:rPr lang="en-US" dirty="0"/>
              <a:t>The District is presently in a remote learning environment.  See District notifications for updates.</a:t>
            </a:r>
          </a:p>
        </p:txBody>
      </p:sp>
      <p:sp>
        <p:nvSpPr>
          <p:cNvPr id="3" name="Rectangle 2">
            <a:extLst>
              <a:ext uri="{FF2B5EF4-FFF2-40B4-BE49-F238E27FC236}">
                <a16:creationId xmlns:a16="http://schemas.microsoft.com/office/drawing/2014/main" id="{B10668F3-A274-46A0-9151-3355F5475558}"/>
              </a:ext>
            </a:extLst>
          </p:cNvPr>
          <p:cNvSpPr/>
          <p:nvPr/>
        </p:nvSpPr>
        <p:spPr>
          <a:xfrm>
            <a:off x="171449" y="2415739"/>
            <a:ext cx="11858625" cy="3447098"/>
          </a:xfrm>
          <a:prstGeom prst="rect">
            <a:avLst/>
          </a:prstGeom>
        </p:spPr>
        <p:txBody>
          <a:bodyPr wrap="square">
            <a:spAutoFit/>
          </a:bodyPr>
          <a:lstStyle/>
          <a:p>
            <a:r>
              <a:rPr lang="en-US" dirty="0">
                <a:solidFill>
                  <a:srgbClr val="212529"/>
                </a:solidFill>
                <a:latin typeface="Arial Nova Cond Light" panose="020B0306020202020204" pitchFamily="34" charset="0"/>
              </a:rPr>
              <a:t>4.Portfolio Evidence Specifics(continued):</a:t>
            </a:r>
          </a:p>
          <a:p>
            <a:endParaRPr lang="en-US" dirty="0">
              <a:solidFill>
                <a:srgbClr val="212529"/>
              </a:solidFill>
              <a:latin typeface="Arial Nova Cond Light" panose="020B0306020202020204" pitchFamily="34" charset="0"/>
            </a:endParaRPr>
          </a:p>
          <a:p>
            <a:pPr lvl="0"/>
            <a:r>
              <a:rPr lang="en-US" dirty="0">
                <a:solidFill>
                  <a:srgbClr val="212529"/>
                </a:solidFill>
                <a:latin typeface="Arial Nova Cond Light" panose="020B0306020202020204" pitchFamily="34" charset="0"/>
              </a:rPr>
              <a:t>b.  Both the supervisor and teacher must agree on the type of learning that will be included in the portfolio. Included should be evidence of </a:t>
            </a:r>
            <a:r>
              <a:rPr lang="en-US" b="1" dirty="0">
                <a:solidFill>
                  <a:srgbClr val="212529"/>
                </a:solidFill>
                <a:latin typeface="Arial Nova Cond Light" panose="020B0306020202020204" pitchFamily="34" charset="0"/>
              </a:rPr>
              <a:t>direct observation of synchronous</a:t>
            </a:r>
            <a:r>
              <a:rPr lang="en-US" dirty="0">
                <a:solidFill>
                  <a:srgbClr val="212529"/>
                </a:solidFill>
                <a:latin typeface="Arial Nova Cond Light" panose="020B0306020202020204" pitchFamily="34" charset="0"/>
              </a:rPr>
              <a:t> OR the </a:t>
            </a:r>
            <a:r>
              <a:rPr lang="en-US" b="1" dirty="0">
                <a:solidFill>
                  <a:srgbClr val="212529"/>
                </a:solidFill>
                <a:latin typeface="Arial Nova Cond Light" panose="020B0306020202020204" pitchFamily="34" charset="0"/>
              </a:rPr>
              <a:t>indirect observation of asynchronous online learning</a:t>
            </a:r>
            <a:r>
              <a:rPr lang="en-US" dirty="0">
                <a:solidFill>
                  <a:srgbClr val="212529"/>
                </a:solidFill>
                <a:latin typeface="Arial Nova Cond Light" panose="020B0306020202020204" pitchFamily="34" charset="0"/>
              </a:rPr>
              <a:t>:</a:t>
            </a:r>
          </a:p>
          <a:p>
            <a:endParaRPr lang="en-US" dirty="0">
              <a:solidFill>
                <a:srgbClr val="212529"/>
              </a:solidFill>
              <a:latin typeface="Arial Nova Cond Light" panose="020B0306020202020204" pitchFamily="34" charset="0"/>
            </a:endParaRPr>
          </a:p>
          <a:p>
            <a:r>
              <a:rPr lang="en-US" dirty="0">
                <a:solidFill>
                  <a:srgbClr val="212529"/>
                </a:solidFill>
                <a:latin typeface="Arial Nova Cond Light" panose="020B0306020202020204" pitchFamily="34" charset="0"/>
              </a:rPr>
              <a:t>Other evidence should focus on critical domains with at least one piece per domain observed and </a:t>
            </a:r>
            <a:r>
              <a:rPr lang="en-US" sz="2800" b="1" dirty="0">
                <a:latin typeface="Arial Nova Cond Light" panose="020B0306020202020204" pitchFamily="34" charset="0"/>
              </a:rPr>
              <a:t>no more than four to five per domain observed.</a:t>
            </a:r>
            <a:r>
              <a:rPr lang="en-US" b="1" dirty="0">
                <a:solidFill>
                  <a:srgbClr val="00B050"/>
                </a:solidFill>
                <a:latin typeface="Arial Nova Cond Light" panose="020B0306020202020204" pitchFamily="34" charset="0"/>
              </a:rPr>
              <a:t>  This is not intended to be a laborious process. Highly quality evidence is the essential element.</a:t>
            </a:r>
            <a:endParaRPr lang="en-US" sz="2800" b="1" dirty="0">
              <a:latin typeface="Arial Nova Cond Light" panose="020B0306020202020204" pitchFamily="34" charset="0"/>
            </a:endParaRPr>
          </a:p>
          <a:p>
            <a:r>
              <a:rPr lang="en-US" dirty="0">
                <a:solidFill>
                  <a:srgbClr val="212529"/>
                </a:solidFill>
                <a:latin typeface="Arial Nova Cond Light" panose="020B0306020202020204" pitchFamily="34" charset="0"/>
              </a:rPr>
              <a:t>Evidence collected must be relevant to the assigned duties and responsibilities associated with teaching in a remote setting.</a:t>
            </a:r>
          </a:p>
          <a:p>
            <a:r>
              <a:rPr lang="en-US" dirty="0">
                <a:solidFill>
                  <a:srgbClr val="00B050"/>
                </a:solidFill>
                <a:latin typeface="Arial Nova Cond Light" panose="020B0306020202020204" pitchFamily="34" charset="0"/>
              </a:rPr>
              <a:t>Job descriptions are available for reference on the Staff Page</a:t>
            </a:r>
          </a:p>
          <a:p>
            <a:r>
              <a:rPr lang="en-US" dirty="0">
                <a:solidFill>
                  <a:srgbClr val="212529"/>
                </a:solidFill>
                <a:latin typeface="Arial Nova Cond Light" panose="020B0306020202020204" pitchFamily="34" charset="0"/>
              </a:rPr>
              <a:t>There should be enough evidence presented to facilitate a conversation regarding the educator’s growth during the specified window.</a:t>
            </a:r>
          </a:p>
          <a:p>
            <a:r>
              <a:rPr lang="en-US" dirty="0">
                <a:solidFill>
                  <a:srgbClr val="00B050"/>
                </a:solidFill>
                <a:latin typeface="Arial Nova Cond Light" panose="020B0306020202020204" pitchFamily="34" charset="0"/>
              </a:rPr>
              <a:t>Post conference accompanies each window/round.    </a:t>
            </a:r>
            <a:endParaRPr lang="en-US" b="0" i="0" dirty="0">
              <a:solidFill>
                <a:srgbClr val="212529"/>
              </a:solidFill>
              <a:effectLst/>
              <a:latin typeface="Arial Nova Cond Light" panose="020B0306020202020204" pitchFamily="34" charset="0"/>
            </a:endParaRPr>
          </a:p>
        </p:txBody>
      </p:sp>
    </p:spTree>
    <p:extLst>
      <p:ext uri="{BB962C8B-B14F-4D97-AF65-F5344CB8AC3E}">
        <p14:creationId xmlns:p14="http://schemas.microsoft.com/office/powerpoint/2010/main" val="2650336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83976" y="987391"/>
            <a:ext cx="9833548" cy="1325563"/>
          </a:xfrm>
        </p:spPr>
        <p:txBody>
          <a:bodyPr vert="horz" lIns="91440" tIns="45720" rIns="91440" bIns="45720" rtlCol="0" anchor="ctr">
            <a:normAutofit/>
          </a:bodyPr>
          <a:lstStyle/>
          <a:p>
            <a:pPr>
              <a:spcAft>
                <a:spcPts val="600"/>
              </a:spcAft>
            </a:pPr>
            <a:r>
              <a:rPr lang="en-US" sz="4000" b="1" dirty="0">
                <a:solidFill>
                  <a:srgbClr val="FFFFFF"/>
                </a:solidFill>
                <a:latin typeface="Arial Nova Cond Light" panose="020B0306020202020204" pitchFamily="34" charset="0"/>
              </a:rPr>
              <a:t>Media X View</a:t>
            </a:r>
          </a:p>
        </p:txBody>
      </p:sp>
      <p:sp>
        <p:nvSpPr>
          <p:cNvPr id="12" name="TextBox 11">
            <a:extLst>
              <a:ext uri="{FF2B5EF4-FFF2-40B4-BE49-F238E27FC236}">
                <a16:creationId xmlns:a16="http://schemas.microsoft.com/office/drawing/2014/main" id="{834C085C-12E5-4061-8E5C-C3FEF4181620}"/>
              </a:ext>
            </a:extLst>
          </p:cNvPr>
          <p:cNvSpPr txBox="1"/>
          <p:nvPr/>
        </p:nvSpPr>
        <p:spPr>
          <a:xfrm>
            <a:off x="487101" y="6120456"/>
            <a:ext cx="11217494" cy="369332"/>
          </a:xfrm>
          <a:prstGeom prst="rect">
            <a:avLst/>
          </a:prstGeom>
          <a:solidFill>
            <a:srgbClr val="FFFF00"/>
          </a:solidFill>
        </p:spPr>
        <p:txBody>
          <a:bodyPr wrap="none" rtlCol="0">
            <a:spAutoFit/>
          </a:bodyPr>
          <a:lstStyle/>
          <a:p>
            <a:r>
              <a:rPr lang="en-US" dirty="0">
                <a:solidFill>
                  <a:srgbClr val="FF0000"/>
                </a:solidFill>
              </a:rPr>
              <a:t>Reminder: </a:t>
            </a:r>
            <a:r>
              <a:rPr lang="en-US" dirty="0"/>
              <a:t>The Portfolio Observation Process is based of the Professional Educator Standards that have been in place.</a:t>
            </a:r>
          </a:p>
        </p:txBody>
      </p:sp>
      <p:pic>
        <p:nvPicPr>
          <p:cNvPr id="10" name="Picture 9">
            <a:extLst>
              <a:ext uri="{FF2B5EF4-FFF2-40B4-BE49-F238E27FC236}">
                <a16:creationId xmlns:a16="http://schemas.microsoft.com/office/drawing/2014/main" id="{66AE34DB-26EC-4219-A86E-391DE0B6AC7D}"/>
              </a:ext>
            </a:extLst>
          </p:cNvPr>
          <p:cNvPicPr>
            <a:picLocks noChangeAspect="1"/>
          </p:cNvPicPr>
          <p:nvPr/>
        </p:nvPicPr>
        <p:blipFill>
          <a:blip r:embed="rId3"/>
          <a:stretch>
            <a:fillRect/>
          </a:stretch>
        </p:blipFill>
        <p:spPr>
          <a:xfrm>
            <a:off x="695046" y="2801930"/>
            <a:ext cx="11201400" cy="2604269"/>
          </a:xfrm>
          <a:prstGeom prst="rect">
            <a:avLst/>
          </a:prstGeom>
        </p:spPr>
      </p:pic>
      <p:sp>
        <p:nvSpPr>
          <p:cNvPr id="14" name="Arrow: Up 13">
            <a:extLst>
              <a:ext uri="{FF2B5EF4-FFF2-40B4-BE49-F238E27FC236}">
                <a16:creationId xmlns:a16="http://schemas.microsoft.com/office/drawing/2014/main" id="{AE507BB4-A989-4FAB-A19D-3FB095C794AE}"/>
              </a:ext>
            </a:extLst>
          </p:cNvPr>
          <p:cNvSpPr/>
          <p:nvPr/>
        </p:nvSpPr>
        <p:spPr>
          <a:xfrm rot="19454580">
            <a:off x="2939376" y="2727726"/>
            <a:ext cx="701839" cy="273078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A04020102020204" pitchFamily="34" charset="0"/>
                <a:cs typeface="Aharoni" panose="020B0604020202020204" pitchFamily="2" charset="-79"/>
              </a:rPr>
              <a:t>SIGNATURE</a:t>
            </a:r>
          </a:p>
        </p:txBody>
      </p:sp>
    </p:spTree>
    <p:extLst>
      <p:ext uri="{BB962C8B-B14F-4D97-AF65-F5344CB8AC3E}">
        <p14:creationId xmlns:p14="http://schemas.microsoft.com/office/powerpoint/2010/main" val="3208365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stretch>
            <a:fillRect/>
          </a:stretch>
        </p:blipFill>
        <p:spPr>
          <a:xfrm>
            <a:off x="1419224" y="3136900"/>
            <a:ext cx="7000875" cy="2628900"/>
          </a:xfrm>
          <a:prstGeom prst="rect">
            <a:avLst/>
          </a:prstGeom>
        </p:spPr>
      </p:pic>
      <p:pic>
        <p:nvPicPr>
          <p:cNvPr id="3" name="Picture 2">
            <a:extLst>
              <a:ext uri="{FF2B5EF4-FFF2-40B4-BE49-F238E27FC236}">
                <a16:creationId xmlns:a16="http://schemas.microsoft.com/office/drawing/2014/main" id="{C82AE6C9-727D-4D0D-B9AF-B34B6ACA55EE}"/>
              </a:ext>
            </a:extLst>
          </p:cNvPr>
          <p:cNvPicPr>
            <a:picLocks noChangeAspect="1"/>
          </p:cNvPicPr>
          <p:nvPr/>
        </p:nvPicPr>
        <p:blipFill>
          <a:blip r:embed="rId4"/>
          <a:stretch>
            <a:fillRect/>
          </a:stretch>
        </p:blipFill>
        <p:spPr>
          <a:xfrm rot="980544">
            <a:off x="8506460" y="3167380"/>
            <a:ext cx="2628900" cy="26289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r>
              <a:rPr lang="en-US" sz="4000" b="1" kern="1200" dirty="0">
                <a:solidFill>
                  <a:srgbClr val="FFFFFF"/>
                </a:solidFill>
                <a:latin typeface="+mj-lt"/>
                <a:ea typeface="+mj-ea"/>
                <a:cs typeface="+mj-cs"/>
              </a:rPr>
              <a:t>Summary: Educator Evaluation Guidance for School Year 2020-2021 </a:t>
            </a:r>
          </a:p>
        </p:txBody>
      </p:sp>
    </p:spTree>
    <p:extLst>
      <p:ext uri="{BB962C8B-B14F-4D97-AF65-F5344CB8AC3E}">
        <p14:creationId xmlns:p14="http://schemas.microsoft.com/office/powerpoint/2010/main" val="4215417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98251" y="838993"/>
            <a:ext cx="9833548" cy="1325563"/>
          </a:xfrm>
        </p:spPr>
        <p:txBody>
          <a:bodyPr vert="horz" lIns="91440" tIns="45720" rIns="91440" bIns="45720" rtlCol="0" anchor="ctr">
            <a:normAutofit/>
          </a:bodyPr>
          <a:lstStyle/>
          <a:p>
            <a:pPr>
              <a:spcAft>
                <a:spcPts val="600"/>
              </a:spcAft>
            </a:pPr>
            <a:r>
              <a:rPr lang="en-US" sz="4000" b="1" dirty="0">
                <a:solidFill>
                  <a:srgbClr val="FFFFFF"/>
                </a:solidFill>
                <a:latin typeface="Arial Nova Cond Light" panose="020B0306020202020204" pitchFamily="34" charset="0"/>
              </a:rPr>
              <a:t>Rudimentary Practices</a:t>
            </a:r>
          </a:p>
        </p:txBody>
      </p:sp>
      <p:sp>
        <p:nvSpPr>
          <p:cNvPr id="8" name="Content Placeholder 5">
            <a:extLst>
              <a:ext uri="{FF2B5EF4-FFF2-40B4-BE49-F238E27FC236}">
                <a16:creationId xmlns:a16="http://schemas.microsoft.com/office/drawing/2014/main" id="{6917976B-B743-4106-A7B8-E2F1705B52FB}"/>
              </a:ext>
            </a:extLst>
          </p:cNvPr>
          <p:cNvSpPr txBox="1">
            <a:spLocks/>
          </p:cNvSpPr>
          <p:nvPr/>
        </p:nvSpPr>
        <p:spPr>
          <a:xfrm>
            <a:off x="838200" y="2390775"/>
            <a:ext cx="10515600" cy="4133850"/>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Arial Nova Cond Light" panose="020B0306020202020204" pitchFamily="34" charset="0"/>
              </a:rPr>
              <a:t>5.  Other Important Information:</a:t>
            </a:r>
          </a:p>
          <a:p>
            <a:pPr algn="l"/>
            <a:r>
              <a:rPr lang="en-US" dirty="0">
                <a:latin typeface="Arial Nova Cond Light" panose="020B0306020202020204" pitchFamily="34" charset="0"/>
              </a:rPr>
              <a:t>All conferences can be conducted via teleconferencing.</a:t>
            </a:r>
          </a:p>
          <a:p>
            <a:pPr marL="342900" indent="-342900" algn="l">
              <a:buFont typeface="Wingdings" panose="05000000000000000000" pitchFamily="2" charset="2"/>
              <a:buChar char="ü"/>
            </a:pPr>
            <a:r>
              <a:rPr lang="en-US" dirty="0">
                <a:solidFill>
                  <a:srgbClr val="00B050"/>
                </a:solidFill>
                <a:latin typeface="Arial Nova Cond Light" panose="020B0306020202020204" pitchFamily="34" charset="0"/>
              </a:rPr>
              <a:t>Pre-conferences and post-conferences are all held via teleconferencing within the designated timeframes establish in Teacher/Administrator Guidebooks </a:t>
            </a:r>
          </a:p>
          <a:p>
            <a:pPr algn="l"/>
            <a:r>
              <a:rPr lang="en-US" dirty="0">
                <a:latin typeface="Arial Nova Cond Light" panose="020B0306020202020204" pitchFamily="34" charset="0"/>
              </a:rPr>
              <a:t>Prior to beginning these observations, it is recommended that you consult your district’s DEAC or other stakeholder committee to discuss the New Jersey Department of Education’s (NJDOE) recommendations and the district’s procedures.</a:t>
            </a:r>
          </a:p>
          <a:p>
            <a:pPr marL="342900" indent="-342900" algn="l">
              <a:buFont typeface="Wingdings" panose="05000000000000000000" pitchFamily="2" charset="2"/>
              <a:buChar char="ü"/>
            </a:pPr>
            <a:r>
              <a:rPr lang="en-US" dirty="0">
                <a:solidFill>
                  <a:srgbClr val="00B050"/>
                </a:solidFill>
                <a:latin typeface="Arial Nova Cond Light" panose="020B0306020202020204" pitchFamily="34" charset="0"/>
              </a:rPr>
              <a:t>Use the District guidebooks as a reference and the forms found within Media X</a:t>
            </a:r>
          </a:p>
          <a:p>
            <a:pPr algn="l"/>
            <a:r>
              <a:rPr lang="en-US" dirty="0">
                <a:latin typeface="Arial Nova Cond Light" panose="020B0306020202020204" pitchFamily="34" charset="0"/>
              </a:rPr>
              <a:t>All practice instruments score evaluations differently and districts have local flexibility in the weighting and scoring.</a:t>
            </a:r>
            <a:endParaRPr lang="en-US" dirty="0">
              <a:solidFill>
                <a:srgbClr val="00B050"/>
              </a:solidFill>
              <a:latin typeface="Arial Nova Cond Light" panose="020B0306020202020204" pitchFamily="34" charset="0"/>
            </a:endParaRPr>
          </a:p>
          <a:p>
            <a:pPr marL="342900" indent="-342900" algn="l">
              <a:buFont typeface="Wingdings" panose="05000000000000000000" pitchFamily="2" charset="2"/>
              <a:buChar char="ü"/>
            </a:pPr>
            <a:r>
              <a:rPr lang="en-US" dirty="0">
                <a:solidFill>
                  <a:srgbClr val="00B050"/>
                </a:solidFill>
                <a:latin typeface="Arial Nova Cond Light" panose="020B0306020202020204" pitchFamily="34" charset="0"/>
              </a:rPr>
              <a:t>The District is using the Focal Point Evaluation instruments as delineated in our guidebooks and Accountability webpage</a:t>
            </a:r>
          </a:p>
          <a:p>
            <a:pPr algn="l"/>
            <a:r>
              <a:rPr lang="en-US" dirty="0">
                <a:latin typeface="Arial Nova Cond Light" panose="020B0306020202020204" pitchFamily="34" charset="0"/>
              </a:rPr>
              <a:t>Districts should consider the approach currently in place to ensure evaluation procedures will result in a fair and equitable score under the amended circumstances.</a:t>
            </a:r>
            <a:endParaRPr lang="en-US" dirty="0">
              <a:solidFill>
                <a:srgbClr val="00B050"/>
              </a:solidFill>
              <a:latin typeface="Arial Nova Cond Light" panose="020B0306020202020204" pitchFamily="34" charset="0"/>
            </a:endParaRPr>
          </a:p>
          <a:p>
            <a:pPr marL="342900" indent="-342900" algn="l">
              <a:buFont typeface="Wingdings" panose="05000000000000000000" pitchFamily="2" charset="2"/>
              <a:buChar char="ü"/>
            </a:pPr>
            <a:r>
              <a:rPr lang="en-US" dirty="0">
                <a:solidFill>
                  <a:srgbClr val="00B050"/>
                </a:solidFill>
                <a:latin typeface="Arial Nova Cond Light" panose="020B0306020202020204" pitchFamily="34" charset="0"/>
              </a:rPr>
              <a:t>The District has provided guidelines in alignment with NJDOE and has actively maintained its DEAC to support staff members through the evaluation process</a:t>
            </a:r>
          </a:p>
          <a:p>
            <a:r>
              <a:rPr lang="en-US" sz="2900" b="1" dirty="0">
                <a:solidFill>
                  <a:srgbClr val="0070C0"/>
                </a:solidFill>
                <a:latin typeface="Arial Nova Cond" panose="020B0604020202020204" pitchFamily="34" charset="0"/>
              </a:rPr>
              <a:t>Link https://www.nj.gov/education/covid19/teacherresources/edevaluation.shtml</a:t>
            </a:r>
          </a:p>
        </p:txBody>
      </p:sp>
    </p:spTree>
    <p:extLst>
      <p:ext uri="{BB962C8B-B14F-4D97-AF65-F5344CB8AC3E}">
        <p14:creationId xmlns:p14="http://schemas.microsoft.com/office/powerpoint/2010/main" val="243448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website&#10;&#10;Description automatically generated">
            <a:extLst>
              <a:ext uri="{FF2B5EF4-FFF2-40B4-BE49-F238E27FC236}">
                <a16:creationId xmlns:a16="http://schemas.microsoft.com/office/drawing/2014/main" id="{85FBA5E9-B30F-4001-8193-CDB5DC75BD91}"/>
              </a:ext>
            </a:extLst>
          </p:cNvPr>
          <p:cNvPicPr>
            <a:picLocks noChangeAspect="1"/>
          </p:cNvPicPr>
          <p:nvPr/>
        </p:nvPicPr>
        <p:blipFill>
          <a:blip r:embed="rId2"/>
          <a:stretch>
            <a:fillRect/>
          </a:stretch>
        </p:blipFill>
        <p:spPr>
          <a:xfrm>
            <a:off x="3364727" y="855014"/>
            <a:ext cx="5462546" cy="2048454"/>
          </a:xfrm>
          <a:prstGeom prst="rect">
            <a:avLst/>
          </a:prstGeom>
        </p:spPr>
      </p:pic>
      <p:graphicFrame>
        <p:nvGraphicFramePr>
          <p:cNvPr id="19" name="TextBox 3">
            <a:extLst>
              <a:ext uri="{FF2B5EF4-FFF2-40B4-BE49-F238E27FC236}">
                <a16:creationId xmlns:a16="http://schemas.microsoft.com/office/drawing/2014/main" id="{9E8610CF-3868-49CA-8FD4-5C81FBCC4825}"/>
              </a:ext>
            </a:extLst>
          </p:cNvPr>
          <p:cNvGraphicFramePr/>
          <p:nvPr>
            <p:extLst>
              <p:ext uri="{D42A27DB-BD31-4B8C-83A1-F6EECF244321}">
                <p14:modId xmlns:p14="http://schemas.microsoft.com/office/powerpoint/2010/main" val="1942605797"/>
              </p:ext>
            </p:extLst>
          </p:nvPr>
        </p:nvGraphicFramePr>
        <p:xfrm>
          <a:off x="2330222" y="3132068"/>
          <a:ext cx="7466240" cy="3046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Graphic 24" descr="Classroom">
            <a:extLst>
              <a:ext uri="{FF2B5EF4-FFF2-40B4-BE49-F238E27FC236}">
                <a16:creationId xmlns:a16="http://schemas.microsoft.com/office/drawing/2014/main" id="{D98FBC24-392C-441A-B6CD-390C794D2B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72587" y="4178148"/>
            <a:ext cx="2667835" cy="2667835"/>
          </a:xfrm>
          <a:prstGeom prst="rect">
            <a:avLst/>
          </a:prstGeom>
        </p:spPr>
      </p:pic>
      <p:sp>
        <p:nvSpPr>
          <p:cNvPr id="5" name="TextBox 4">
            <a:extLst>
              <a:ext uri="{FF2B5EF4-FFF2-40B4-BE49-F238E27FC236}">
                <a16:creationId xmlns:a16="http://schemas.microsoft.com/office/drawing/2014/main" id="{156126D8-0F23-4A7A-95E5-DA901BDBDC3D}"/>
              </a:ext>
            </a:extLst>
          </p:cNvPr>
          <p:cNvSpPr txBox="1"/>
          <p:nvPr/>
        </p:nvSpPr>
        <p:spPr>
          <a:xfrm>
            <a:off x="10115550" y="4588735"/>
            <a:ext cx="1290097" cy="923330"/>
          </a:xfrm>
          <a:prstGeom prst="rect">
            <a:avLst/>
          </a:prstGeom>
          <a:noFill/>
        </p:spPr>
        <p:txBody>
          <a:bodyPr wrap="none" rtlCol="0">
            <a:spAutoFit/>
          </a:bodyPr>
          <a:lstStyle/>
          <a:p>
            <a:r>
              <a:rPr lang="en-US" b="1" dirty="0">
                <a:solidFill>
                  <a:schemeClr val="accent2"/>
                </a:solidFill>
              </a:rPr>
              <a:t>YOU</a:t>
            </a:r>
          </a:p>
          <a:p>
            <a:endParaRPr lang="en-US" dirty="0"/>
          </a:p>
          <a:p>
            <a:r>
              <a:rPr lang="en-US" dirty="0"/>
              <a:t>        </a:t>
            </a:r>
            <a:r>
              <a:rPr lang="en-US" b="1" dirty="0">
                <a:solidFill>
                  <a:schemeClr val="accent2"/>
                </a:solidFill>
              </a:rPr>
              <a:t>ROCK!!</a:t>
            </a:r>
          </a:p>
        </p:txBody>
      </p:sp>
    </p:spTree>
    <p:extLst>
      <p:ext uri="{BB962C8B-B14F-4D97-AF65-F5344CB8AC3E}">
        <p14:creationId xmlns:p14="http://schemas.microsoft.com/office/powerpoint/2010/main" val="341077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4">
            <a:extLst>
              <a:ext uri="{FF2B5EF4-FFF2-40B4-BE49-F238E27FC236}">
                <a16:creationId xmlns:a16="http://schemas.microsoft.com/office/drawing/2014/main" id="{D4993743-B10A-433C-9996-3035D2C3A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45">
            <a:extLst>
              <a:ext uri="{FF2B5EF4-FFF2-40B4-BE49-F238E27FC236}">
                <a16:creationId xmlns:a16="http://schemas.microsoft.com/office/drawing/2014/main" id="{BB3B8946-A0AA-42D4-8A24-639DC6EA1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id="{AB1038E6-06EF-4DCB-B52E-D3825C50F7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5C7EF35C-8B7D-4026-8F09-8B2B22505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4280C55-570C-4284-9850-B2BA33DB6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4396174-5EAD-4F50-B247-BFBDC95CD234}"/>
              </a:ext>
            </a:extLst>
          </p:cNvPr>
          <p:cNvSpPr>
            <a:spLocks noGrp="1"/>
          </p:cNvSpPr>
          <p:nvPr>
            <p:ph type="title"/>
          </p:nvPr>
        </p:nvSpPr>
        <p:spPr>
          <a:xfrm>
            <a:off x="964760" y="804328"/>
            <a:ext cx="6091312" cy="1205821"/>
          </a:xfrm>
        </p:spPr>
        <p:txBody>
          <a:bodyPr vert="horz" lIns="91440" tIns="45720" rIns="91440" bIns="45720" rtlCol="0" anchor="ctr">
            <a:normAutofit/>
          </a:bodyPr>
          <a:lstStyle/>
          <a:p>
            <a:r>
              <a:rPr lang="en-US" sz="4000" b="1" dirty="0">
                <a:solidFill>
                  <a:srgbClr val="FEFFFF"/>
                </a:solidFill>
              </a:rPr>
              <a:t>What are the expectations for the evaluation process?</a:t>
            </a:r>
          </a:p>
        </p:txBody>
      </p:sp>
      <p:sp>
        <p:nvSpPr>
          <p:cNvPr id="4" name="TextBox 3">
            <a:extLst>
              <a:ext uri="{FF2B5EF4-FFF2-40B4-BE49-F238E27FC236}">
                <a16:creationId xmlns:a16="http://schemas.microsoft.com/office/drawing/2014/main" id="{DA8E43CD-134C-49BC-BA45-3CB24CC51A38}"/>
              </a:ext>
            </a:extLst>
          </p:cNvPr>
          <p:cNvSpPr txBox="1"/>
          <p:nvPr/>
        </p:nvSpPr>
        <p:spPr>
          <a:xfrm>
            <a:off x="1282189" y="2494450"/>
            <a:ext cx="5773883" cy="3563159"/>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dirty="0">
                <a:latin typeface="Roboto"/>
              </a:rPr>
              <a:t>Title 6A-Education Chapter 10 Educator Effective</a:t>
            </a:r>
            <a:r>
              <a:rPr lang="en-US" sz="1900" b="1" dirty="0">
                <a:latin typeface="Roboto"/>
              </a:rPr>
              <a:t> is still in place as it is the law. </a:t>
            </a:r>
          </a:p>
          <a:p>
            <a:pPr indent="-228600">
              <a:lnSpc>
                <a:spcPct val="90000"/>
              </a:lnSpc>
              <a:spcAft>
                <a:spcPts val="600"/>
              </a:spcAft>
              <a:buFont typeface="Arial" panose="020B0604020202020204" pitchFamily="34" charset="0"/>
              <a:buChar char="•"/>
            </a:pPr>
            <a:endParaRPr lang="en-US" sz="1900" b="1" dirty="0">
              <a:latin typeface="Roboto"/>
            </a:endParaRPr>
          </a:p>
          <a:p>
            <a:pPr marL="285750" indent="-228600">
              <a:lnSpc>
                <a:spcPct val="90000"/>
              </a:lnSpc>
              <a:spcAft>
                <a:spcPts val="600"/>
              </a:spcAft>
              <a:buFont typeface="Arial" panose="020B0604020202020204" pitchFamily="34" charset="0"/>
              <a:buChar char="•"/>
            </a:pPr>
            <a:r>
              <a:rPr lang="en-US" sz="1900" b="1" dirty="0">
                <a:latin typeface="Roboto"/>
              </a:rPr>
              <a:t>TEACHNJ Act, signed into law in August 2012</a:t>
            </a:r>
          </a:p>
          <a:p>
            <a:pPr indent="-228600">
              <a:lnSpc>
                <a:spcPct val="90000"/>
              </a:lnSpc>
              <a:spcAft>
                <a:spcPts val="600"/>
              </a:spcAft>
              <a:buFont typeface="Arial" panose="020B0604020202020204" pitchFamily="34" charset="0"/>
              <a:buChar char="•"/>
            </a:pPr>
            <a:endParaRPr lang="en-US" sz="1900" b="1" dirty="0">
              <a:latin typeface="Roboto"/>
            </a:endParaRPr>
          </a:p>
          <a:p>
            <a:pPr marL="285750" indent="-228600">
              <a:lnSpc>
                <a:spcPct val="90000"/>
              </a:lnSpc>
              <a:spcAft>
                <a:spcPts val="600"/>
              </a:spcAft>
              <a:buFont typeface="Arial" panose="020B0604020202020204" pitchFamily="34" charset="0"/>
              <a:buChar char="•"/>
            </a:pPr>
            <a:r>
              <a:rPr lang="en-US" sz="1900" dirty="0">
                <a:latin typeface="Roboto"/>
              </a:rPr>
              <a:t>The TEACHNJ Act links the </a:t>
            </a:r>
            <a:r>
              <a:rPr lang="en-US" sz="1900" b="1" u="sng" dirty="0">
                <a:latin typeface="Roboto"/>
              </a:rPr>
              <a:t>earning and keeping</a:t>
            </a:r>
            <a:r>
              <a:rPr lang="en-US" sz="1900" dirty="0">
                <a:latin typeface="Roboto"/>
              </a:rPr>
              <a:t> of tenure to the results of a teacher or principal's annual summative evaluation.</a:t>
            </a:r>
          </a:p>
          <a:p>
            <a:pPr indent="-228600">
              <a:lnSpc>
                <a:spcPct val="90000"/>
              </a:lnSpc>
              <a:spcAft>
                <a:spcPts val="600"/>
              </a:spcAft>
              <a:buFont typeface="Arial" panose="020B0604020202020204" pitchFamily="34" charset="0"/>
              <a:buChar char="•"/>
            </a:pPr>
            <a:endParaRPr lang="en-US" sz="1900" dirty="0">
              <a:latin typeface="Roboto"/>
            </a:endParaRPr>
          </a:p>
          <a:p>
            <a:pPr marL="285750" indent="-228600">
              <a:lnSpc>
                <a:spcPct val="90000"/>
              </a:lnSpc>
              <a:spcAft>
                <a:spcPts val="600"/>
              </a:spcAft>
              <a:buFont typeface="Arial" panose="020B0604020202020204" pitchFamily="34" charset="0"/>
              <a:buChar char="•"/>
            </a:pPr>
            <a:r>
              <a:rPr lang="en-US" sz="1900" dirty="0">
                <a:latin typeface="Roboto"/>
              </a:rPr>
              <a:t>District </a:t>
            </a:r>
            <a:r>
              <a:rPr lang="en-US" sz="1900" b="1" dirty="0">
                <a:latin typeface="Roboto"/>
              </a:rPr>
              <a:t>data-driven</a:t>
            </a:r>
            <a:r>
              <a:rPr lang="en-US" sz="1900" dirty="0">
                <a:latin typeface="Roboto"/>
              </a:rPr>
              <a:t> decision making</a:t>
            </a:r>
          </a:p>
        </p:txBody>
      </p:sp>
      <p:pic>
        <p:nvPicPr>
          <p:cNvPr id="3" name="Picture 2">
            <a:extLst>
              <a:ext uri="{FF2B5EF4-FFF2-40B4-BE49-F238E27FC236}">
                <a16:creationId xmlns:a16="http://schemas.microsoft.com/office/drawing/2014/main" id="{0FF97915-B585-4A3D-8C77-C36C428F9B83}"/>
              </a:ext>
            </a:extLst>
          </p:cNvPr>
          <p:cNvPicPr>
            <a:picLocks noChangeAspect="1"/>
          </p:cNvPicPr>
          <p:nvPr/>
        </p:nvPicPr>
        <p:blipFill>
          <a:blip r:embed="rId2"/>
          <a:stretch>
            <a:fillRect/>
          </a:stretch>
        </p:blipFill>
        <p:spPr>
          <a:xfrm>
            <a:off x="8024706" y="754287"/>
            <a:ext cx="3343407" cy="2465762"/>
          </a:xfrm>
          <a:prstGeom prst="rect">
            <a:avLst/>
          </a:prstGeom>
        </p:spPr>
      </p:pic>
      <p:pic>
        <p:nvPicPr>
          <p:cNvPr id="5" name="Picture 4">
            <a:extLst>
              <a:ext uri="{FF2B5EF4-FFF2-40B4-BE49-F238E27FC236}">
                <a16:creationId xmlns:a16="http://schemas.microsoft.com/office/drawing/2014/main" id="{6DE4672A-1BB1-4B69-B8D3-D9B63B324375}"/>
              </a:ext>
            </a:extLst>
          </p:cNvPr>
          <p:cNvPicPr>
            <a:picLocks noChangeAspect="1"/>
          </p:cNvPicPr>
          <p:nvPr/>
        </p:nvPicPr>
        <p:blipFill>
          <a:blip r:embed="rId3"/>
          <a:stretch>
            <a:fillRect/>
          </a:stretch>
        </p:blipFill>
        <p:spPr>
          <a:xfrm rot="21600000">
            <a:off x="8048634" y="3511296"/>
            <a:ext cx="3292502" cy="2757470"/>
          </a:xfrm>
          <a:prstGeom prst="rect">
            <a:avLst/>
          </a:prstGeom>
        </p:spPr>
      </p:pic>
    </p:spTree>
    <p:extLst>
      <p:ext uri="{BB962C8B-B14F-4D97-AF65-F5344CB8AC3E}">
        <p14:creationId xmlns:p14="http://schemas.microsoft.com/office/powerpoint/2010/main" val="1580008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B4396174-5EAD-4F50-B247-BFBDC95CD234}"/>
              </a:ext>
            </a:extLst>
          </p:cNvPr>
          <p:cNvSpPr>
            <a:spLocks noGrp="1"/>
          </p:cNvSpPr>
          <p:nvPr>
            <p:ph type="title"/>
          </p:nvPr>
        </p:nvSpPr>
        <p:spPr>
          <a:xfrm>
            <a:off x="123826" y="-59151"/>
            <a:ext cx="10925174" cy="969822"/>
          </a:xfrm>
        </p:spPr>
        <p:txBody>
          <a:bodyPr vert="horz" lIns="91440" tIns="45720" rIns="91440" bIns="45720" rtlCol="0" anchor="ctr">
            <a:normAutofit/>
          </a:bodyPr>
          <a:lstStyle/>
          <a:p>
            <a:r>
              <a:rPr lang="en-US" sz="3100" b="1" kern="1200" dirty="0">
                <a:solidFill>
                  <a:srgbClr val="000000"/>
                </a:solidFill>
                <a:latin typeface="+mj-lt"/>
                <a:ea typeface="+mj-ea"/>
                <a:cs typeface="+mj-cs"/>
              </a:rPr>
              <a:t>What are methods of collecting data on teacher performance?</a:t>
            </a:r>
          </a:p>
        </p:txBody>
      </p:sp>
      <p:sp>
        <p:nvSpPr>
          <p:cNvPr id="2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Graphic 12" descr="Classroom">
            <a:extLst>
              <a:ext uri="{FF2B5EF4-FFF2-40B4-BE49-F238E27FC236}">
                <a16:creationId xmlns:a16="http://schemas.microsoft.com/office/drawing/2014/main" id="{63C0348F-DBE7-4B18-8046-FAC36A56AC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
        <p:nvSpPr>
          <p:cNvPr id="9" name="Rectangle 8">
            <a:extLst>
              <a:ext uri="{FF2B5EF4-FFF2-40B4-BE49-F238E27FC236}">
                <a16:creationId xmlns:a16="http://schemas.microsoft.com/office/drawing/2014/main" id="{99465220-1E5C-478C-BA02-F1B6ECD82CBC}"/>
              </a:ext>
            </a:extLst>
          </p:cNvPr>
          <p:cNvSpPr/>
          <p:nvPr/>
        </p:nvSpPr>
        <p:spPr>
          <a:xfrm>
            <a:off x="240563" y="2581627"/>
            <a:ext cx="6096000" cy="3801041"/>
          </a:xfrm>
          <a:prstGeom prst="rect">
            <a:avLst/>
          </a:prstGeom>
          <a:solidFill>
            <a:schemeClr val="bg2"/>
          </a:solidFill>
        </p:spPr>
        <p:txBody>
          <a:bodyPr>
            <a:spAutoFit/>
          </a:bodyPr>
          <a:lstStyle/>
          <a:p>
            <a:pPr algn="just">
              <a:spcAft>
                <a:spcPts val="600"/>
              </a:spcAft>
            </a:pPr>
            <a:r>
              <a:rPr lang="en-US" b="1" dirty="0">
                <a:solidFill>
                  <a:srgbClr val="212529"/>
                </a:solidFill>
                <a:latin typeface="Roboto"/>
              </a:rPr>
              <a:t>A. Traditional in-class observations:</a:t>
            </a:r>
            <a:endParaRPr lang="en-US" dirty="0">
              <a:solidFill>
                <a:srgbClr val="212529"/>
              </a:solidFill>
              <a:latin typeface="Roboto"/>
            </a:endParaRPr>
          </a:p>
          <a:p>
            <a:pPr algn="just">
              <a:spcAft>
                <a:spcPts val="600"/>
              </a:spcAft>
            </a:pPr>
            <a:r>
              <a:rPr lang="en-US" dirty="0">
                <a:solidFill>
                  <a:srgbClr val="212529"/>
                </a:solidFill>
                <a:latin typeface="Roboto"/>
              </a:rPr>
              <a:t>Traditional in-class observations remain the required method for evaluating </a:t>
            </a:r>
            <a:r>
              <a:rPr lang="en-US" b="1" dirty="0">
                <a:solidFill>
                  <a:srgbClr val="212529"/>
                </a:solidFill>
                <a:latin typeface="Roboto"/>
              </a:rPr>
              <a:t>in-class, in-person instruction</a:t>
            </a:r>
            <a:r>
              <a:rPr lang="en-US" dirty="0">
                <a:solidFill>
                  <a:srgbClr val="212529"/>
                </a:solidFill>
                <a:latin typeface="Roboto"/>
              </a:rPr>
              <a:t>. This includes hybrid models in which teachers are teaching in-class, in-person with students.</a:t>
            </a:r>
          </a:p>
          <a:p>
            <a:pPr>
              <a:spcAft>
                <a:spcPts val="600"/>
              </a:spcAft>
            </a:pPr>
            <a:endParaRPr lang="en-US" dirty="0">
              <a:solidFill>
                <a:srgbClr val="212529"/>
              </a:solidFill>
              <a:latin typeface="Roboto"/>
            </a:endParaRPr>
          </a:p>
          <a:p>
            <a:pPr>
              <a:spcAft>
                <a:spcPts val="600"/>
              </a:spcAft>
            </a:pPr>
            <a:endParaRPr lang="en-US" dirty="0">
              <a:solidFill>
                <a:srgbClr val="212529"/>
              </a:solidFill>
              <a:latin typeface="Roboto"/>
            </a:endParaRPr>
          </a:p>
          <a:p>
            <a:pPr algn="just">
              <a:spcAft>
                <a:spcPts val="600"/>
              </a:spcAft>
            </a:pPr>
            <a:r>
              <a:rPr lang="en-US" b="1" dirty="0">
                <a:solidFill>
                  <a:srgbClr val="212529"/>
                </a:solidFill>
                <a:latin typeface="Roboto"/>
              </a:rPr>
              <a:t>B. The Portfolio Process:</a:t>
            </a:r>
            <a:endParaRPr lang="en-US" dirty="0">
              <a:solidFill>
                <a:srgbClr val="212529"/>
              </a:solidFill>
              <a:latin typeface="Roboto"/>
            </a:endParaRPr>
          </a:p>
          <a:p>
            <a:pPr algn="just">
              <a:spcAft>
                <a:spcPts val="600"/>
              </a:spcAft>
            </a:pPr>
            <a:r>
              <a:rPr lang="en-US" dirty="0">
                <a:solidFill>
                  <a:srgbClr val="212529"/>
                </a:solidFill>
                <a:latin typeface="Roboto"/>
              </a:rPr>
              <a:t>If instruction is not occurring in-class or in-person, the </a:t>
            </a:r>
            <a:r>
              <a:rPr lang="en-US" b="1" dirty="0">
                <a:solidFill>
                  <a:srgbClr val="212529"/>
                </a:solidFill>
                <a:latin typeface="Roboto"/>
              </a:rPr>
              <a:t>portfolio process</a:t>
            </a:r>
            <a:r>
              <a:rPr lang="en-US" dirty="0">
                <a:solidFill>
                  <a:srgbClr val="212529"/>
                </a:solidFill>
                <a:latin typeface="Roboto"/>
              </a:rPr>
              <a:t> may be utilized for teachers. The collection of evidence should follow the protocols established last spring.</a:t>
            </a:r>
            <a:endParaRPr lang="en-US" b="0" i="0" dirty="0">
              <a:solidFill>
                <a:srgbClr val="212529"/>
              </a:solidFill>
              <a:effectLst/>
              <a:latin typeface="Roboto"/>
            </a:endParaRPr>
          </a:p>
        </p:txBody>
      </p:sp>
      <p:sp>
        <p:nvSpPr>
          <p:cNvPr id="14" name="Rectangle 13">
            <a:extLst>
              <a:ext uri="{FF2B5EF4-FFF2-40B4-BE49-F238E27FC236}">
                <a16:creationId xmlns:a16="http://schemas.microsoft.com/office/drawing/2014/main" id="{8AA150A2-AE88-4A39-B76C-CF4D4D4BD8AA}"/>
              </a:ext>
            </a:extLst>
          </p:cNvPr>
          <p:cNvSpPr/>
          <p:nvPr/>
        </p:nvSpPr>
        <p:spPr>
          <a:xfrm>
            <a:off x="148740" y="710764"/>
            <a:ext cx="9703397" cy="1575048"/>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rgbClr val="0070C0"/>
                </a:solidFill>
              </a:rPr>
              <a:t>WORKING DEFINITION:</a:t>
            </a:r>
            <a:endParaRPr lang="en-US" sz="2000" dirty="0">
              <a:solidFill>
                <a:srgbClr val="000000"/>
              </a:solidFill>
            </a:endParaRPr>
          </a:p>
          <a:p>
            <a:pPr>
              <a:lnSpc>
                <a:spcPct val="90000"/>
              </a:lnSpc>
              <a:spcAft>
                <a:spcPts val="600"/>
              </a:spcAft>
            </a:pPr>
            <a:r>
              <a:rPr lang="en-US" sz="2000" dirty="0">
                <a:solidFill>
                  <a:srgbClr val="000000"/>
                </a:solidFill>
              </a:rPr>
              <a:t>Observations are defined as “a </a:t>
            </a:r>
            <a:r>
              <a:rPr lang="en-US" sz="2000" b="1" u="sng" dirty="0">
                <a:solidFill>
                  <a:srgbClr val="000000"/>
                </a:solidFill>
              </a:rPr>
              <a:t>method of collecting data</a:t>
            </a:r>
            <a:r>
              <a:rPr lang="en-US" sz="2000" dirty="0">
                <a:solidFill>
                  <a:srgbClr val="000000"/>
                </a:solidFill>
              </a:rPr>
              <a:t> on the performance </a:t>
            </a:r>
          </a:p>
          <a:p>
            <a:pPr>
              <a:lnSpc>
                <a:spcPct val="90000"/>
              </a:lnSpc>
              <a:spcAft>
                <a:spcPts val="600"/>
              </a:spcAft>
            </a:pPr>
            <a:r>
              <a:rPr lang="en-US" sz="2000" dirty="0">
                <a:solidFill>
                  <a:srgbClr val="000000"/>
                </a:solidFill>
              </a:rPr>
              <a:t>of a teaching staff member's assigned duties and responsibilities.”</a:t>
            </a:r>
          </a:p>
          <a:p>
            <a:pPr>
              <a:lnSpc>
                <a:spcPct val="90000"/>
              </a:lnSpc>
              <a:spcAft>
                <a:spcPts val="600"/>
              </a:spcAft>
            </a:pPr>
            <a:r>
              <a:rPr lang="en-US" sz="2000" dirty="0">
                <a:solidFill>
                  <a:srgbClr val="000000"/>
                </a:solidFill>
              </a:rPr>
              <a:t>(N.J.A.C. 6A:10-1.2)</a:t>
            </a:r>
          </a:p>
        </p:txBody>
      </p:sp>
    </p:spTree>
    <p:extLst>
      <p:ext uri="{BB962C8B-B14F-4D97-AF65-F5344CB8AC3E}">
        <p14:creationId xmlns:p14="http://schemas.microsoft.com/office/powerpoint/2010/main" val="1173177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pPr>
              <a:spcAft>
                <a:spcPts val="600"/>
              </a:spcAft>
            </a:pPr>
            <a:r>
              <a:rPr lang="en-US" sz="4000" b="1" dirty="0">
                <a:solidFill>
                  <a:srgbClr val="FFFFFF"/>
                </a:solidFill>
              </a:rPr>
              <a:t>How do we implement the evaluation expectations for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667000"/>
            <a:ext cx="4053545" cy="3523959"/>
          </a:xfrm>
          <a:prstGeom prst="rect">
            <a:avLst/>
          </a:prstGeom>
        </p:spPr>
        <p:txBody>
          <a:bodyPr vert="horz" lIns="91440" tIns="45720" rIns="91440" bIns="45720" rtlCol="0">
            <a:normAutofit/>
          </a:bodyPr>
          <a:lstStyle/>
          <a:p>
            <a:pPr marL="285750" indent="-228600" algn="just">
              <a:lnSpc>
                <a:spcPct val="90000"/>
              </a:lnSpc>
              <a:spcAft>
                <a:spcPts val="600"/>
              </a:spcAft>
              <a:buFont typeface="Arial" panose="020B0604020202020204" pitchFamily="34" charset="0"/>
              <a:buChar char="•"/>
            </a:pPr>
            <a:r>
              <a:rPr lang="en-US" sz="2400" b="1" dirty="0">
                <a:latin typeface="Arial Nova Cond Light" panose="020B0306020202020204" pitchFamily="34" charset="0"/>
              </a:rPr>
              <a:t>If we were present and conducting classes in-person, we would conduct observations as a </a:t>
            </a:r>
            <a:r>
              <a:rPr lang="en-US" sz="2400" b="1" u="sng" dirty="0">
                <a:latin typeface="Arial Nova Cond Light" panose="020B0306020202020204" pitchFamily="34" charset="0"/>
              </a:rPr>
              <a:t>standalone process</a:t>
            </a:r>
            <a:r>
              <a:rPr lang="en-US" sz="2400" b="1" dirty="0">
                <a:latin typeface="Arial Nova Cond Light" panose="020B0306020202020204" pitchFamily="34" charset="0"/>
              </a:rPr>
              <a:t> </a:t>
            </a: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marL="285750" indent="-228600" algn="just">
              <a:lnSpc>
                <a:spcPct val="90000"/>
              </a:lnSpc>
              <a:spcAft>
                <a:spcPts val="600"/>
              </a:spcAft>
              <a:buFont typeface="Arial" panose="020B0604020202020204" pitchFamily="34" charset="0"/>
              <a:buChar char="•"/>
            </a:pPr>
            <a:r>
              <a:rPr lang="en-US" sz="2400" b="1" dirty="0">
                <a:latin typeface="Arial Nova Cond Light" panose="020B0306020202020204" pitchFamily="34" charset="0"/>
              </a:rPr>
              <a:t>We are </a:t>
            </a:r>
            <a:r>
              <a:rPr lang="en-US" sz="2400" b="1" dirty="0">
                <a:solidFill>
                  <a:srgbClr val="FF0000"/>
                </a:solidFill>
                <a:latin typeface="Arial Nova Cond Light" panose="020B0306020202020204" pitchFamily="34" charset="0"/>
              </a:rPr>
              <a:t>NOT</a:t>
            </a:r>
            <a:r>
              <a:rPr lang="en-US" sz="2400" b="1" dirty="0">
                <a:latin typeface="Arial Nova Cond Light" panose="020B0306020202020204" pitchFamily="34" charset="0"/>
              </a:rPr>
              <a:t> presently using standalone observations as a form of collecting data</a:t>
            </a:r>
          </a:p>
          <a:p>
            <a:pPr indent="-228600">
              <a:lnSpc>
                <a:spcPct val="90000"/>
              </a:lnSpc>
              <a:spcAft>
                <a:spcPts val="600"/>
              </a:spcAft>
              <a:buFont typeface="Arial" panose="020B0604020202020204" pitchFamily="34" charset="0"/>
              <a:buChar char="•"/>
            </a:pPr>
            <a:endParaRPr lang="en-US" sz="2400" b="1" dirty="0"/>
          </a:p>
        </p:txBody>
      </p:sp>
      <p:sp>
        <p:nvSpPr>
          <p:cNvPr id="8" name="Rectangle 7">
            <a:extLst>
              <a:ext uri="{FF2B5EF4-FFF2-40B4-BE49-F238E27FC236}">
                <a16:creationId xmlns:a16="http://schemas.microsoft.com/office/drawing/2014/main" id="{ECE4C77F-CD89-4830-AB9D-ECFE1D3F8426}"/>
              </a:ext>
            </a:extLst>
          </p:cNvPr>
          <p:cNvSpPr/>
          <p:nvPr/>
        </p:nvSpPr>
        <p:spPr>
          <a:xfrm>
            <a:off x="5393588" y="3026548"/>
            <a:ext cx="6096000" cy="2262158"/>
          </a:xfrm>
          <a:prstGeom prst="rect">
            <a:avLst/>
          </a:prstGeom>
          <a:solidFill>
            <a:schemeClr val="bg2"/>
          </a:solidFill>
        </p:spPr>
        <p:txBody>
          <a:bodyPr>
            <a:spAutoFit/>
          </a:bodyPr>
          <a:lstStyle/>
          <a:p>
            <a:pPr algn="just">
              <a:spcAft>
                <a:spcPts val="600"/>
              </a:spcAft>
            </a:pPr>
            <a:endParaRPr lang="en-US" b="1" dirty="0">
              <a:solidFill>
                <a:srgbClr val="212529"/>
              </a:solidFill>
              <a:latin typeface="Roboto"/>
            </a:endParaRPr>
          </a:p>
          <a:p>
            <a:pPr algn="just">
              <a:spcAft>
                <a:spcPts val="600"/>
              </a:spcAft>
            </a:pPr>
            <a:r>
              <a:rPr lang="en-US" b="1" dirty="0">
                <a:solidFill>
                  <a:srgbClr val="212529"/>
                </a:solidFill>
                <a:latin typeface="Roboto"/>
              </a:rPr>
              <a:t>A. Traditional in-class observations:</a:t>
            </a:r>
            <a:endParaRPr lang="en-US" dirty="0">
              <a:solidFill>
                <a:srgbClr val="212529"/>
              </a:solidFill>
              <a:latin typeface="Roboto"/>
            </a:endParaRPr>
          </a:p>
          <a:p>
            <a:pPr algn="just">
              <a:spcAft>
                <a:spcPts val="600"/>
              </a:spcAft>
            </a:pPr>
            <a:r>
              <a:rPr lang="en-US" dirty="0">
                <a:solidFill>
                  <a:srgbClr val="212529"/>
                </a:solidFill>
                <a:latin typeface="Roboto"/>
              </a:rPr>
              <a:t>Traditional in-class observations remain the required method for evaluating </a:t>
            </a:r>
            <a:r>
              <a:rPr lang="en-US" b="1" dirty="0">
                <a:solidFill>
                  <a:srgbClr val="212529"/>
                </a:solidFill>
                <a:latin typeface="Roboto"/>
              </a:rPr>
              <a:t>in-class, in-person instruction</a:t>
            </a:r>
            <a:r>
              <a:rPr lang="en-US" dirty="0">
                <a:solidFill>
                  <a:srgbClr val="212529"/>
                </a:solidFill>
                <a:latin typeface="Roboto"/>
              </a:rPr>
              <a:t>. This includes hybrid models in which teachers are teaching in-class, in-person with students.</a:t>
            </a:r>
          </a:p>
          <a:p>
            <a:pPr>
              <a:spcAft>
                <a:spcPts val="600"/>
              </a:spcAft>
            </a:pPr>
            <a:endParaRPr lang="en-US" dirty="0">
              <a:solidFill>
                <a:srgbClr val="212529"/>
              </a:solidFill>
              <a:latin typeface="Roboto"/>
            </a:endParaRPr>
          </a:p>
        </p:txBody>
      </p:sp>
      <p:sp>
        <p:nvSpPr>
          <p:cNvPr id="5" name="TextBox 4">
            <a:extLst>
              <a:ext uri="{FF2B5EF4-FFF2-40B4-BE49-F238E27FC236}">
                <a16:creationId xmlns:a16="http://schemas.microsoft.com/office/drawing/2014/main" id="{95BB33A2-4FAB-44FD-A98D-09BBA23286F8}"/>
              </a:ext>
            </a:extLst>
          </p:cNvPr>
          <p:cNvSpPr txBox="1"/>
          <p:nvPr/>
        </p:nvSpPr>
        <p:spPr>
          <a:xfrm>
            <a:off x="819150" y="6010576"/>
            <a:ext cx="9785243" cy="369332"/>
          </a:xfrm>
          <a:prstGeom prst="rect">
            <a:avLst/>
          </a:prstGeom>
          <a:solidFill>
            <a:srgbClr val="FFFF00"/>
          </a:solidFill>
        </p:spPr>
        <p:txBody>
          <a:bodyPr wrap="none" rtlCol="0">
            <a:spAutoFit/>
          </a:bodyPr>
          <a:lstStyle/>
          <a:p>
            <a:r>
              <a:rPr lang="en-US" dirty="0">
                <a:solidFill>
                  <a:srgbClr val="FF0000"/>
                </a:solidFill>
              </a:rPr>
              <a:t>Note: </a:t>
            </a:r>
            <a:r>
              <a:rPr lang="en-US" dirty="0"/>
              <a:t>The District is presently in a remote learning environment.  See District notifications for updates.</a:t>
            </a:r>
          </a:p>
        </p:txBody>
      </p:sp>
    </p:spTree>
    <p:extLst>
      <p:ext uri="{BB962C8B-B14F-4D97-AF65-F5344CB8AC3E}">
        <p14:creationId xmlns:p14="http://schemas.microsoft.com/office/powerpoint/2010/main" val="39151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pPr>
              <a:spcAft>
                <a:spcPts val="600"/>
              </a:spcAft>
            </a:pPr>
            <a:r>
              <a:rPr lang="en-US" sz="4000" b="1" dirty="0">
                <a:solidFill>
                  <a:srgbClr val="FFFFFF"/>
                </a:solidFill>
              </a:rPr>
              <a:t>How do we implement the evaluation expectations for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276475"/>
            <a:ext cx="5292724" cy="3754845"/>
          </a:xfrm>
          <a:prstGeom prst="rect">
            <a:avLst/>
          </a:prstGeom>
        </p:spPr>
        <p:txBody>
          <a:bodyPr vert="horz" lIns="91440" tIns="45720" rIns="91440" bIns="45720" rtlCol="0">
            <a:normAutofit fontScale="92500" lnSpcReduction="20000"/>
          </a:bodyPr>
          <a:lstStyle/>
          <a:p>
            <a:pPr marL="285750" indent="-228600" algn="just">
              <a:lnSpc>
                <a:spcPct val="90000"/>
              </a:lnSpc>
              <a:spcAft>
                <a:spcPts val="600"/>
              </a:spcAft>
              <a:buFont typeface="Arial" panose="020B0604020202020204" pitchFamily="34" charset="0"/>
              <a:buChar char="•"/>
            </a:pPr>
            <a:r>
              <a:rPr lang="en-US" sz="2400" b="1" dirty="0">
                <a:latin typeface="Arial Nova Cond Light" panose="020B0306020202020204" pitchFamily="34" charset="0"/>
              </a:rPr>
              <a:t>As the District is presently in a </a:t>
            </a:r>
            <a:r>
              <a:rPr lang="en-US" sz="2400" b="1" u="sng" dirty="0">
                <a:latin typeface="Arial Nova Cond Light" panose="020B0306020202020204" pitchFamily="34" charset="0"/>
              </a:rPr>
              <a:t>remote learning environment</a:t>
            </a:r>
            <a:r>
              <a:rPr lang="en-US" sz="2400" b="1" dirty="0">
                <a:latin typeface="Arial Nova Cond Light" panose="020B0306020202020204" pitchFamily="34" charset="0"/>
              </a:rPr>
              <a:t> based on our present national and local health concerns, we are utilizing the </a:t>
            </a:r>
            <a:r>
              <a:rPr lang="en-US" sz="2400" b="1" dirty="0">
                <a:solidFill>
                  <a:srgbClr val="00B050"/>
                </a:solidFill>
                <a:latin typeface="Arial Nova Cond Light" panose="020B0306020202020204" pitchFamily="34" charset="0"/>
              </a:rPr>
              <a:t>PORTFOLIO PROCESS.</a:t>
            </a:r>
          </a:p>
          <a:p>
            <a:pPr marL="57150" algn="just">
              <a:lnSpc>
                <a:spcPct val="90000"/>
              </a:lnSpc>
              <a:spcAft>
                <a:spcPts val="600"/>
              </a:spcAft>
            </a:pPr>
            <a:endParaRPr lang="en-US" sz="2400" b="1" dirty="0">
              <a:solidFill>
                <a:srgbClr val="00B050"/>
              </a:solidFill>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r>
              <a:rPr lang="en-US" sz="2400" b="1" dirty="0">
                <a:latin typeface="Arial Nova Cond Light" panose="020B0306020202020204" pitchFamily="34" charset="0"/>
              </a:rPr>
              <a:t>This Portfolio Process was utilized last spring.  </a:t>
            </a: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r>
              <a:rPr lang="en-US" sz="2400" b="1" dirty="0">
                <a:latin typeface="Arial Nova Cond Light" panose="020B0306020202020204" pitchFamily="34" charset="0"/>
              </a:rPr>
              <a:t>The Portfolio Process supported non-tenured and/or provisional staff members to earn a </a:t>
            </a:r>
            <a:r>
              <a:rPr lang="en-US" sz="2400" b="1" u="sng" dirty="0">
                <a:latin typeface="Arial Nova Cond Light" panose="020B0306020202020204" pitchFamily="34" charset="0"/>
              </a:rPr>
              <a:t>rated year.</a:t>
            </a:r>
          </a:p>
          <a:p>
            <a:pPr algn="just">
              <a:lnSpc>
                <a:spcPct val="90000"/>
              </a:lnSpc>
              <a:spcAft>
                <a:spcPts val="600"/>
              </a:spcAft>
            </a:pPr>
            <a:endParaRPr lang="en-US" sz="2400" b="1" u="sng"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r>
              <a:rPr lang="en-US" sz="2400" b="1" dirty="0">
                <a:latin typeface="Arial Nova Cond Light" panose="020B0306020202020204" pitchFamily="34" charset="0"/>
              </a:rPr>
              <a:t>Attaining a rated year helps the District in its decision-making process</a:t>
            </a:r>
          </a:p>
          <a:p>
            <a:pPr indent="-228600" algn="just">
              <a:lnSpc>
                <a:spcPct val="90000"/>
              </a:lnSpc>
              <a:spcAft>
                <a:spcPts val="600"/>
              </a:spcAft>
              <a:buFont typeface="Arial" panose="020B0604020202020204" pitchFamily="34" charset="0"/>
              <a:buChar char="•"/>
            </a:pPr>
            <a:endParaRPr lang="en-US" sz="2400" b="1" u="sng"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
        <p:nvSpPr>
          <p:cNvPr id="5" name="TextBox 4">
            <a:extLst>
              <a:ext uri="{FF2B5EF4-FFF2-40B4-BE49-F238E27FC236}">
                <a16:creationId xmlns:a16="http://schemas.microsoft.com/office/drawing/2014/main" id="{95BB33A2-4FAB-44FD-A98D-09BBA23286F8}"/>
              </a:ext>
            </a:extLst>
          </p:cNvPr>
          <p:cNvSpPr txBox="1"/>
          <p:nvPr/>
        </p:nvSpPr>
        <p:spPr>
          <a:xfrm>
            <a:off x="755703" y="6118116"/>
            <a:ext cx="9785243" cy="369332"/>
          </a:xfrm>
          <a:prstGeom prst="rect">
            <a:avLst/>
          </a:prstGeom>
          <a:solidFill>
            <a:srgbClr val="FFFF00"/>
          </a:solidFill>
        </p:spPr>
        <p:txBody>
          <a:bodyPr wrap="none" rtlCol="0">
            <a:spAutoFit/>
          </a:bodyPr>
          <a:lstStyle/>
          <a:p>
            <a:r>
              <a:rPr lang="en-US" dirty="0">
                <a:solidFill>
                  <a:srgbClr val="FF0000"/>
                </a:solidFill>
              </a:rPr>
              <a:t>Note: </a:t>
            </a:r>
            <a:r>
              <a:rPr lang="en-US" dirty="0"/>
              <a:t>The District is presently in a remote learning environment.  See District notifications for updates.</a:t>
            </a:r>
          </a:p>
        </p:txBody>
      </p:sp>
      <p:sp>
        <p:nvSpPr>
          <p:cNvPr id="10" name="Rectangle 9">
            <a:extLst>
              <a:ext uri="{FF2B5EF4-FFF2-40B4-BE49-F238E27FC236}">
                <a16:creationId xmlns:a16="http://schemas.microsoft.com/office/drawing/2014/main" id="{528FD6E8-E13D-4881-824F-BEB1E25BDBA5}"/>
              </a:ext>
            </a:extLst>
          </p:cNvPr>
          <p:cNvSpPr/>
          <p:nvPr/>
        </p:nvSpPr>
        <p:spPr>
          <a:xfrm>
            <a:off x="6457949" y="3058736"/>
            <a:ext cx="5378145" cy="2477601"/>
          </a:xfrm>
          <a:prstGeom prst="rect">
            <a:avLst/>
          </a:prstGeom>
          <a:solidFill>
            <a:schemeClr val="bg2"/>
          </a:solidFill>
        </p:spPr>
        <p:txBody>
          <a:bodyPr wrap="square">
            <a:spAutoFit/>
          </a:bodyPr>
          <a:lstStyle/>
          <a:p>
            <a:pPr>
              <a:spcAft>
                <a:spcPts val="600"/>
              </a:spcAft>
            </a:pPr>
            <a:endParaRPr lang="en-US" dirty="0">
              <a:solidFill>
                <a:srgbClr val="212529"/>
              </a:solidFill>
              <a:latin typeface="Roboto"/>
            </a:endParaRPr>
          </a:p>
          <a:p>
            <a:pPr algn="just">
              <a:spcAft>
                <a:spcPts val="600"/>
              </a:spcAft>
            </a:pPr>
            <a:r>
              <a:rPr lang="en-US" b="1" dirty="0">
                <a:solidFill>
                  <a:srgbClr val="212529"/>
                </a:solidFill>
                <a:latin typeface="Roboto"/>
              </a:rPr>
              <a:t>B. The Portfolio Process:</a:t>
            </a:r>
            <a:endParaRPr lang="en-US" dirty="0">
              <a:solidFill>
                <a:srgbClr val="212529"/>
              </a:solidFill>
              <a:latin typeface="Roboto"/>
            </a:endParaRPr>
          </a:p>
          <a:p>
            <a:pPr algn="just">
              <a:spcAft>
                <a:spcPts val="600"/>
              </a:spcAft>
            </a:pPr>
            <a:r>
              <a:rPr lang="en-US" dirty="0">
                <a:solidFill>
                  <a:srgbClr val="212529"/>
                </a:solidFill>
                <a:latin typeface="Roboto"/>
              </a:rPr>
              <a:t>If instruction is not occurring in-class or in-person, the </a:t>
            </a:r>
            <a:r>
              <a:rPr lang="en-US" b="1" dirty="0">
                <a:solidFill>
                  <a:srgbClr val="212529"/>
                </a:solidFill>
                <a:latin typeface="Roboto"/>
              </a:rPr>
              <a:t>portfolio process</a:t>
            </a:r>
            <a:r>
              <a:rPr lang="en-US" dirty="0">
                <a:solidFill>
                  <a:srgbClr val="212529"/>
                </a:solidFill>
                <a:latin typeface="Roboto"/>
              </a:rPr>
              <a:t> may be utilized for teachers. The collection of evidence should follow the protocols established </a:t>
            </a:r>
            <a:r>
              <a:rPr lang="en-US" sz="3200" dirty="0">
                <a:solidFill>
                  <a:srgbClr val="212529"/>
                </a:solidFill>
                <a:effectLst>
                  <a:outerShdw blurRad="38100" dist="38100" dir="2700000" algn="tl">
                    <a:srgbClr val="000000">
                      <a:alpha val="43137"/>
                    </a:srgbClr>
                  </a:outerShdw>
                </a:effectLst>
                <a:latin typeface="Roboto"/>
              </a:rPr>
              <a:t>last spring</a:t>
            </a:r>
            <a:r>
              <a:rPr lang="en-US" dirty="0">
                <a:solidFill>
                  <a:srgbClr val="212529"/>
                </a:solidFill>
                <a:latin typeface="Roboto"/>
              </a:rPr>
              <a:t>.</a:t>
            </a:r>
          </a:p>
          <a:p>
            <a:pPr algn="just">
              <a:spcAft>
                <a:spcPts val="600"/>
              </a:spcAft>
            </a:pPr>
            <a:endParaRPr lang="en-US" b="0" i="0" dirty="0">
              <a:solidFill>
                <a:srgbClr val="212529"/>
              </a:solidFill>
              <a:effectLst/>
              <a:latin typeface="Roboto"/>
            </a:endParaRPr>
          </a:p>
        </p:txBody>
      </p:sp>
    </p:spTree>
    <p:extLst>
      <p:ext uri="{BB962C8B-B14F-4D97-AF65-F5344CB8AC3E}">
        <p14:creationId xmlns:p14="http://schemas.microsoft.com/office/powerpoint/2010/main" val="2173435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pPr>
              <a:spcAft>
                <a:spcPts val="600"/>
              </a:spcAft>
            </a:pPr>
            <a:r>
              <a:rPr lang="en-US" sz="4000" b="1" dirty="0">
                <a:solidFill>
                  <a:srgbClr val="FFFFFF"/>
                </a:solidFill>
                <a:latin typeface="Arial Nova Cond Light" panose="020B0306020202020204" pitchFamily="34" charset="0"/>
              </a:rPr>
              <a:t>Media X View</a:t>
            </a:r>
          </a:p>
        </p:txBody>
      </p:sp>
      <p:pic>
        <p:nvPicPr>
          <p:cNvPr id="8" name="Picture 7">
            <a:extLst>
              <a:ext uri="{FF2B5EF4-FFF2-40B4-BE49-F238E27FC236}">
                <a16:creationId xmlns:a16="http://schemas.microsoft.com/office/drawing/2014/main" id="{20009675-64C5-4ED2-BCBA-DE1E113527BF}"/>
              </a:ext>
            </a:extLst>
          </p:cNvPr>
          <p:cNvPicPr>
            <a:picLocks noChangeAspect="1"/>
          </p:cNvPicPr>
          <p:nvPr/>
        </p:nvPicPr>
        <p:blipFill>
          <a:blip r:embed="rId3"/>
          <a:stretch>
            <a:fillRect/>
          </a:stretch>
        </p:blipFill>
        <p:spPr>
          <a:xfrm>
            <a:off x="834720" y="2805518"/>
            <a:ext cx="11001375" cy="2718435"/>
          </a:xfrm>
          <a:prstGeom prst="rect">
            <a:avLst/>
          </a:prstGeom>
        </p:spPr>
      </p:pic>
      <p:sp>
        <p:nvSpPr>
          <p:cNvPr id="3" name="Arrow: Up 2">
            <a:extLst>
              <a:ext uri="{FF2B5EF4-FFF2-40B4-BE49-F238E27FC236}">
                <a16:creationId xmlns:a16="http://schemas.microsoft.com/office/drawing/2014/main" id="{7AFA9611-4956-4343-85F1-804FF423A080}"/>
              </a:ext>
            </a:extLst>
          </p:cNvPr>
          <p:cNvSpPr/>
          <p:nvPr/>
        </p:nvSpPr>
        <p:spPr>
          <a:xfrm rot="18510980">
            <a:off x="2653484" y="3615319"/>
            <a:ext cx="522436" cy="275533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A04020102020204" pitchFamily="34" charset="0"/>
                <a:cs typeface="Aharoni" panose="020B0604020202020204" pitchFamily="2" charset="-79"/>
              </a:rPr>
              <a:t>PORTFOLIO</a:t>
            </a:r>
          </a:p>
        </p:txBody>
      </p:sp>
      <p:sp>
        <p:nvSpPr>
          <p:cNvPr id="12" name="TextBox 11">
            <a:extLst>
              <a:ext uri="{FF2B5EF4-FFF2-40B4-BE49-F238E27FC236}">
                <a16:creationId xmlns:a16="http://schemas.microsoft.com/office/drawing/2014/main" id="{834C085C-12E5-4061-8E5C-C3FEF4181620}"/>
              </a:ext>
            </a:extLst>
          </p:cNvPr>
          <p:cNvSpPr txBox="1"/>
          <p:nvPr/>
        </p:nvSpPr>
        <p:spPr>
          <a:xfrm>
            <a:off x="755703" y="6118116"/>
            <a:ext cx="11217494" cy="369332"/>
          </a:xfrm>
          <a:prstGeom prst="rect">
            <a:avLst/>
          </a:prstGeom>
          <a:solidFill>
            <a:srgbClr val="FFFF00"/>
          </a:solidFill>
        </p:spPr>
        <p:txBody>
          <a:bodyPr wrap="none" rtlCol="0">
            <a:spAutoFit/>
          </a:bodyPr>
          <a:lstStyle/>
          <a:p>
            <a:r>
              <a:rPr lang="en-US" dirty="0">
                <a:solidFill>
                  <a:srgbClr val="FF0000"/>
                </a:solidFill>
              </a:rPr>
              <a:t>Reminder: </a:t>
            </a:r>
            <a:r>
              <a:rPr lang="en-US" dirty="0"/>
              <a:t>The Portfolio Observation Process is based of the Professional Educator Standards that have been in place.</a:t>
            </a:r>
          </a:p>
        </p:txBody>
      </p:sp>
    </p:spTree>
    <p:extLst>
      <p:ext uri="{BB962C8B-B14F-4D97-AF65-F5344CB8AC3E}">
        <p14:creationId xmlns:p14="http://schemas.microsoft.com/office/powerpoint/2010/main" val="201395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57200" y="826680"/>
            <a:ext cx="11144250" cy="1325563"/>
          </a:xfrm>
        </p:spPr>
        <p:txBody>
          <a:bodyPr vert="horz" lIns="91440" tIns="45720" rIns="91440" bIns="45720" rtlCol="0" anchor="ctr">
            <a:normAutofit/>
          </a:bodyPr>
          <a:lstStyle/>
          <a:p>
            <a:pPr>
              <a:spcAft>
                <a:spcPts val="600"/>
              </a:spcAft>
            </a:pPr>
            <a:r>
              <a:rPr lang="en-US" sz="4000" b="1" dirty="0">
                <a:solidFill>
                  <a:srgbClr val="FFFFFF"/>
                </a:solidFill>
              </a:rPr>
              <a:t>What are the guidelines for the portfolio process for 2020-2021 School Year?</a:t>
            </a:r>
          </a:p>
        </p:txBody>
      </p:sp>
      <p:sp>
        <p:nvSpPr>
          <p:cNvPr id="7" name="TextBox 6">
            <a:extLst>
              <a:ext uri="{FF2B5EF4-FFF2-40B4-BE49-F238E27FC236}">
                <a16:creationId xmlns:a16="http://schemas.microsoft.com/office/drawing/2014/main" id="{FC1871E1-4D7B-49B6-9C77-07FDB63F5E01}"/>
              </a:ext>
            </a:extLst>
          </p:cNvPr>
          <p:cNvSpPr txBox="1"/>
          <p:nvPr/>
        </p:nvSpPr>
        <p:spPr>
          <a:xfrm>
            <a:off x="355601" y="2362200"/>
            <a:ext cx="11480494" cy="3669120"/>
          </a:xfrm>
          <a:prstGeom prst="rect">
            <a:avLst/>
          </a:prstGeom>
        </p:spPr>
        <p:txBody>
          <a:bodyPr vert="horz" lIns="91440" tIns="45720" rIns="91440" bIns="45720" rtlCol="0">
            <a:normAutofit fontScale="85000" lnSpcReduction="20000"/>
          </a:bodyPr>
          <a:lstStyle/>
          <a:p>
            <a:pPr marL="57150" algn="just">
              <a:lnSpc>
                <a:spcPct val="90000"/>
              </a:lnSpc>
              <a:spcAft>
                <a:spcPts val="600"/>
              </a:spcAft>
            </a:pPr>
            <a:r>
              <a:rPr lang="en-US" sz="2400" dirty="0">
                <a:solidFill>
                  <a:srgbClr val="212529"/>
                </a:solidFill>
                <a:latin typeface="Arial Nova Cond Light" panose="020B0306020202020204" pitchFamily="34" charset="0"/>
              </a:rPr>
              <a:t>1. Traditional twenty-minute single classroom observation with an equivalent method</a:t>
            </a:r>
          </a:p>
          <a:p>
            <a:pPr marL="400050" indent="-342900" algn="just">
              <a:lnSpc>
                <a:spcPct val="90000"/>
              </a:lnSpc>
              <a:spcAft>
                <a:spcPts val="600"/>
              </a:spcAft>
              <a:buFont typeface="Wingdings" panose="05000000000000000000" pitchFamily="2" charset="2"/>
              <a:buChar char="ü"/>
            </a:pPr>
            <a:r>
              <a:rPr lang="en-US" sz="2400" dirty="0">
                <a:solidFill>
                  <a:srgbClr val="00B050"/>
                </a:solidFill>
                <a:latin typeface="Arial Nova Cond Light" panose="020B0306020202020204" pitchFamily="34" charset="0"/>
              </a:rPr>
              <a:t>Has the value of what we understand to be a typical/standard observation (whether 20 minutes/short or 40 minutes/long)</a:t>
            </a:r>
            <a:endParaRPr lang="en-US" sz="2400" dirty="0">
              <a:solidFill>
                <a:srgbClr val="212529"/>
              </a:solidFill>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dirty="0">
              <a:latin typeface="Arial Nova Cond Light" panose="020B0306020202020204" pitchFamily="34" charset="0"/>
            </a:endParaRPr>
          </a:p>
          <a:p>
            <a:pPr algn="just">
              <a:lnSpc>
                <a:spcPct val="90000"/>
              </a:lnSpc>
              <a:spcAft>
                <a:spcPts val="600"/>
              </a:spcAft>
            </a:pPr>
            <a:r>
              <a:rPr lang="en-US" sz="2400" dirty="0">
                <a:latin typeface="Arial Nova Cond Light" panose="020B0306020202020204" pitchFamily="34" charset="0"/>
              </a:rPr>
              <a:t>2. Allows educators to showcase their professional practice with a set of artifacts, stretched out over a window of time (defined as a period of two to three weeks up to two months)</a:t>
            </a:r>
          </a:p>
          <a:p>
            <a:pPr marL="114300" indent="-342900" algn="just">
              <a:lnSpc>
                <a:spcPct val="90000"/>
              </a:lnSpc>
              <a:spcAft>
                <a:spcPts val="600"/>
              </a:spcAft>
              <a:buFont typeface="Wingdings" panose="05000000000000000000" pitchFamily="2" charset="2"/>
              <a:buChar char="ü"/>
            </a:pPr>
            <a:r>
              <a:rPr lang="en-US" sz="2400" dirty="0">
                <a:solidFill>
                  <a:srgbClr val="00B050"/>
                </a:solidFill>
                <a:latin typeface="Arial Nova Cond Light" panose="020B0306020202020204" pitchFamily="34" charset="0"/>
              </a:rPr>
              <a:t>The use of artifacts has always been a part of the post conference process.  </a:t>
            </a:r>
          </a:p>
          <a:p>
            <a:pPr marL="114300" indent="-342900" algn="just">
              <a:lnSpc>
                <a:spcPct val="90000"/>
              </a:lnSpc>
              <a:spcAft>
                <a:spcPts val="600"/>
              </a:spcAft>
              <a:buFont typeface="Wingdings" panose="05000000000000000000" pitchFamily="2" charset="2"/>
              <a:buChar char="ü"/>
            </a:pPr>
            <a:r>
              <a:rPr lang="en-US" sz="2400" dirty="0">
                <a:solidFill>
                  <a:srgbClr val="00B050"/>
                </a:solidFill>
                <a:latin typeface="Arial Nova Cond Light" panose="020B0306020202020204" pitchFamily="34" charset="0"/>
              </a:rPr>
              <a:t>The use of artifacts will continue to be part of the post conference process.  It is even more critical, as it is a required component of the portfolio process, as it was in Spring of last year.</a:t>
            </a:r>
          </a:p>
          <a:p>
            <a:pPr marL="114300" indent="-342900" algn="just">
              <a:lnSpc>
                <a:spcPct val="90000"/>
              </a:lnSpc>
              <a:spcAft>
                <a:spcPts val="600"/>
              </a:spcAft>
              <a:buFont typeface="Wingdings" panose="05000000000000000000" pitchFamily="2" charset="2"/>
              <a:buChar char="ü"/>
            </a:pPr>
            <a:r>
              <a:rPr lang="en-US" sz="2400" dirty="0">
                <a:solidFill>
                  <a:srgbClr val="00B050"/>
                </a:solidFill>
                <a:latin typeface="Arial Nova Cond Light" panose="020B0306020202020204" pitchFamily="34" charset="0"/>
              </a:rPr>
              <a:t>The administrator must “unhide” the portfolio observation within Media X for the staff member to gain access.</a:t>
            </a:r>
          </a:p>
          <a:p>
            <a:pPr marL="114300" indent="-342900" algn="just">
              <a:lnSpc>
                <a:spcPct val="90000"/>
              </a:lnSpc>
              <a:spcAft>
                <a:spcPts val="600"/>
              </a:spcAft>
              <a:buFont typeface="Wingdings" panose="05000000000000000000" pitchFamily="2" charset="2"/>
              <a:buChar char="ü"/>
            </a:pPr>
            <a:r>
              <a:rPr lang="en-US" sz="2400" dirty="0">
                <a:solidFill>
                  <a:srgbClr val="00B050"/>
                </a:solidFill>
                <a:latin typeface="Arial Nova Cond Light" panose="020B0306020202020204" pitchFamily="34" charset="0"/>
              </a:rPr>
              <a:t>The artifacts are upload into Media X.  There is an area for administrators (top portion of Portfolio Observation).  </a:t>
            </a:r>
          </a:p>
          <a:p>
            <a:pPr marL="114300" indent="-342900" algn="just">
              <a:lnSpc>
                <a:spcPct val="90000"/>
              </a:lnSpc>
              <a:spcAft>
                <a:spcPts val="600"/>
              </a:spcAft>
              <a:buFont typeface="Wingdings" panose="05000000000000000000" pitchFamily="2" charset="2"/>
              <a:buChar char="ü"/>
            </a:pPr>
            <a:r>
              <a:rPr lang="en-US" sz="2400" dirty="0">
                <a:solidFill>
                  <a:srgbClr val="00B050"/>
                </a:solidFill>
                <a:latin typeface="Arial Nova Cond Light" panose="020B0306020202020204" pitchFamily="34" charset="0"/>
              </a:rPr>
              <a:t>There is an area for staff (bottom portion right above signature). </a:t>
            </a:r>
          </a:p>
          <a:p>
            <a:pPr marL="114300" indent="-342900" algn="just">
              <a:lnSpc>
                <a:spcPct val="90000"/>
              </a:lnSpc>
              <a:spcAft>
                <a:spcPts val="600"/>
              </a:spcAft>
              <a:buFont typeface="Wingdings" panose="05000000000000000000" pitchFamily="2" charset="2"/>
              <a:buChar char="ü"/>
            </a:pPr>
            <a:r>
              <a:rPr lang="en-US" sz="2400" dirty="0">
                <a:solidFill>
                  <a:srgbClr val="00B050"/>
                </a:solidFill>
                <a:latin typeface="Arial Nova Cond Light" panose="020B0306020202020204" pitchFamily="34" charset="0"/>
              </a:rPr>
              <a:t>The Annual Memorandum has been shared on August 26</a:t>
            </a:r>
            <a:r>
              <a:rPr lang="en-US" sz="2400" baseline="30000" dirty="0">
                <a:solidFill>
                  <a:srgbClr val="00B050"/>
                </a:solidFill>
                <a:latin typeface="Arial Nova Cond Light" panose="020B0306020202020204" pitchFamily="34" charset="0"/>
              </a:rPr>
              <a:t>th</a:t>
            </a:r>
            <a:r>
              <a:rPr lang="en-US" sz="2400" dirty="0">
                <a:solidFill>
                  <a:srgbClr val="00B050"/>
                </a:solidFill>
                <a:latin typeface="Arial Nova Cond Light" panose="020B0306020202020204" pitchFamily="34" charset="0"/>
              </a:rPr>
              <a:t>. This reflects the window of time/round.  See Accountability webpage as well.   </a:t>
            </a: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marL="114300" indent="-342900" algn="just">
              <a:lnSpc>
                <a:spcPct val="90000"/>
              </a:lnSpc>
              <a:spcAft>
                <a:spcPts val="600"/>
              </a:spcAft>
              <a:buFont typeface="Wingdings" panose="05000000000000000000" pitchFamily="2" charset="2"/>
              <a:buChar char="ü"/>
            </a:pPr>
            <a:endParaRPr lang="en-US" sz="2400" b="1" dirty="0">
              <a:solidFill>
                <a:srgbClr val="00B050"/>
              </a:solidFill>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gn="just">
              <a:lnSpc>
                <a:spcPct val="90000"/>
              </a:lnSpc>
              <a:spcAft>
                <a:spcPts val="600"/>
              </a:spcAft>
              <a:buFont typeface="Arial" panose="020B0604020202020204" pitchFamily="34" charset="0"/>
              <a:buChar char="•"/>
            </a:pPr>
            <a:endParaRPr lang="en-US" sz="2400" b="1" dirty="0">
              <a:latin typeface="Arial Nova Cond Light" panose="020B0306020202020204" pitchFamily="34" charset="0"/>
            </a:endParaRPr>
          </a:p>
          <a:p>
            <a:pPr algn="just">
              <a:lnSpc>
                <a:spcPct val="90000"/>
              </a:lnSpc>
              <a:spcAft>
                <a:spcPts val="600"/>
              </a:spcAft>
            </a:pPr>
            <a:endParaRPr lang="en-US" sz="2400" b="1" dirty="0">
              <a:latin typeface="Arial Nova Cond Light" panose="020B0306020202020204" pitchFamily="34" charset="0"/>
            </a:endParaRPr>
          </a:p>
          <a:p>
            <a:pPr indent="-228600">
              <a:lnSpc>
                <a:spcPct val="90000"/>
              </a:lnSpc>
              <a:spcAft>
                <a:spcPts val="600"/>
              </a:spcAft>
              <a:buFont typeface="Arial" panose="020B0604020202020204" pitchFamily="34" charset="0"/>
              <a:buChar char="•"/>
            </a:pPr>
            <a:endParaRPr lang="en-US" sz="2400" b="1" dirty="0"/>
          </a:p>
        </p:txBody>
      </p:sp>
      <p:sp>
        <p:nvSpPr>
          <p:cNvPr id="5" name="TextBox 4">
            <a:extLst>
              <a:ext uri="{FF2B5EF4-FFF2-40B4-BE49-F238E27FC236}">
                <a16:creationId xmlns:a16="http://schemas.microsoft.com/office/drawing/2014/main" id="{95BB33A2-4FAB-44FD-A98D-09BBA23286F8}"/>
              </a:ext>
            </a:extLst>
          </p:cNvPr>
          <p:cNvSpPr txBox="1"/>
          <p:nvPr/>
        </p:nvSpPr>
        <p:spPr>
          <a:xfrm>
            <a:off x="755703" y="6118116"/>
            <a:ext cx="9785243" cy="369332"/>
          </a:xfrm>
          <a:prstGeom prst="rect">
            <a:avLst/>
          </a:prstGeom>
          <a:solidFill>
            <a:srgbClr val="FFFF00"/>
          </a:solidFill>
        </p:spPr>
        <p:txBody>
          <a:bodyPr wrap="none" rtlCol="0">
            <a:spAutoFit/>
          </a:bodyPr>
          <a:lstStyle/>
          <a:p>
            <a:r>
              <a:rPr lang="en-US" dirty="0">
                <a:solidFill>
                  <a:srgbClr val="FF0000"/>
                </a:solidFill>
              </a:rPr>
              <a:t>Note: </a:t>
            </a:r>
            <a:r>
              <a:rPr lang="en-US" dirty="0"/>
              <a:t>The District is presently in a remote learning environment.  See District notifications for updates.</a:t>
            </a:r>
          </a:p>
        </p:txBody>
      </p:sp>
    </p:spTree>
    <p:extLst>
      <p:ext uri="{BB962C8B-B14F-4D97-AF65-F5344CB8AC3E}">
        <p14:creationId xmlns:p14="http://schemas.microsoft.com/office/powerpoint/2010/main" val="255245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179226" y="826680"/>
            <a:ext cx="9833548" cy="1325563"/>
          </a:xfrm>
        </p:spPr>
        <p:txBody>
          <a:bodyPr vert="horz" lIns="91440" tIns="45720" rIns="91440" bIns="45720" rtlCol="0" anchor="ctr">
            <a:normAutofit/>
          </a:bodyPr>
          <a:lstStyle/>
          <a:p>
            <a:pPr>
              <a:spcAft>
                <a:spcPts val="600"/>
              </a:spcAft>
            </a:pPr>
            <a:r>
              <a:rPr lang="en-US" sz="4000" b="1" dirty="0">
                <a:solidFill>
                  <a:srgbClr val="FFFFFF"/>
                </a:solidFill>
                <a:latin typeface="Arial Nova Cond Light" panose="020B0306020202020204" pitchFamily="34" charset="0"/>
              </a:rPr>
              <a:t>Media X View</a:t>
            </a:r>
          </a:p>
        </p:txBody>
      </p:sp>
      <p:sp>
        <p:nvSpPr>
          <p:cNvPr id="12" name="TextBox 11">
            <a:extLst>
              <a:ext uri="{FF2B5EF4-FFF2-40B4-BE49-F238E27FC236}">
                <a16:creationId xmlns:a16="http://schemas.microsoft.com/office/drawing/2014/main" id="{834C085C-12E5-4061-8E5C-C3FEF4181620}"/>
              </a:ext>
            </a:extLst>
          </p:cNvPr>
          <p:cNvSpPr txBox="1"/>
          <p:nvPr/>
        </p:nvSpPr>
        <p:spPr>
          <a:xfrm>
            <a:off x="487101" y="6120456"/>
            <a:ext cx="11217494" cy="369332"/>
          </a:xfrm>
          <a:prstGeom prst="rect">
            <a:avLst/>
          </a:prstGeom>
          <a:solidFill>
            <a:srgbClr val="FFFF00"/>
          </a:solidFill>
        </p:spPr>
        <p:txBody>
          <a:bodyPr wrap="none" rtlCol="0">
            <a:spAutoFit/>
          </a:bodyPr>
          <a:lstStyle/>
          <a:p>
            <a:r>
              <a:rPr lang="en-US" dirty="0">
                <a:solidFill>
                  <a:srgbClr val="FF0000"/>
                </a:solidFill>
              </a:rPr>
              <a:t>Reminder: </a:t>
            </a:r>
            <a:r>
              <a:rPr lang="en-US" dirty="0"/>
              <a:t>The Portfolio Observation Process is based of the Professional Educator Standards that have been in place.</a:t>
            </a:r>
          </a:p>
        </p:txBody>
      </p:sp>
      <p:pic>
        <p:nvPicPr>
          <p:cNvPr id="10" name="Picture 9">
            <a:extLst>
              <a:ext uri="{FF2B5EF4-FFF2-40B4-BE49-F238E27FC236}">
                <a16:creationId xmlns:a16="http://schemas.microsoft.com/office/drawing/2014/main" id="{60CF17CD-DC7B-40E0-978C-D31970DD26EB}"/>
              </a:ext>
            </a:extLst>
          </p:cNvPr>
          <p:cNvPicPr>
            <a:picLocks noChangeAspect="1"/>
          </p:cNvPicPr>
          <p:nvPr/>
        </p:nvPicPr>
        <p:blipFill>
          <a:blip r:embed="rId3"/>
          <a:stretch>
            <a:fillRect/>
          </a:stretch>
        </p:blipFill>
        <p:spPr>
          <a:xfrm>
            <a:off x="604876" y="2514149"/>
            <a:ext cx="10981944" cy="3328548"/>
          </a:xfrm>
          <a:prstGeom prst="rect">
            <a:avLst/>
          </a:prstGeom>
        </p:spPr>
      </p:pic>
      <p:sp>
        <p:nvSpPr>
          <p:cNvPr id="13" name="Arrow: Up 12">
            <a:extLst>
              <a:ext uri="{FF2B5EF4-FFF2-40B4-BE49-F238E27FC236}">
                <a16:creationId xmlns:a16="http://schemas.microsoft.com/office/drawing/2014/main" id="{EBF753AF-B9CB-48F8-8464-E18E02FBF819}"/>
              </a:ext>
            </a:extLst>
          </p:cNvPr>
          <p:cNvSpPr/>
          <p:nvPr/>
        </p:nvSpPr>
        <p:spPr>
          <a:xfrm rot="18510980">
            <a:off x="1895167" y="2713472"/>
            <a:ext cx="522436" cy="249584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A04020102020204" pitchFamily="34" charset="0"/>
                <a:cs typeface="Aharoni" panose="020B0604020202020204" pitchFamily="2" charset="-79"/>
              </a:rPr>
              <a:t>UNHIDE</a:t>
            </a:r>
          </a:p>
        </p:txBody>
      </p:sp>
    </p:spTree>
    <p:extLst>
      <p:ext uri="{BB962C8B-B14F-4D97-AF65-F5344CB8AC3E}">
        <p14:creationId xmlns:p14="http://schemas.microsoft.com/office/powerpoint/2010/main" val="1007622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1987</Words>
  <Application>Microsoft Office PowerPoint</Application>
  <PresentationFormat>Widescreen</PresentationFormat>
  <Paragraphs>194</Paragraphs>
  <Slides>21</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Arial Black</vt:lpstr>
      <vt:lpstr>Arial Nova Cond</vt:lpstr>
      <vt:lpstr>Arial Nova Cond Light</vt:lpstr>
      <vt:lpstr>Blackadder ITC</vt:lpstr>
      <vt:lpstr>Calibri</vt:lpstr>
      <vt:lpstr>Calibri Light</vt:lpstr>
      <vt:lpstr>Copperplate Gothic Bold</vt:lpstr>
      <vt:lpstr>Roboto</vt:lpstr>
      <vt:lpstr>Wingdings</vt:lpstr>
      <vt:lpstr>Office Theme</vt:lpstr>
      <vt:lpstr>Paterson Public Schools </vt:lpstr>
      <vt:lpstr>Summary: Educator Evaluation Guidance for School Year 2020-2021 </vt:lpstr>
      <vt:lpstr>What are the expectations for the evaluation process?</vt:lpstr>
      <vt:lpstr>What are methods of collecting data on teacher performance?</vt:lpstr>
      <vt:lpstr>How do we implement the evaluation expectations for 2020-2021 School Year?</vt:lpstr>
      <vt:lpstr>How do we implement the evaluation expectations for 2020-2021 School Year?</vt:lpstr>
      <vt:lpstr>Media X View</vt:lpstr>
      <vt:lpstr>What are the guidelines for the portfolio process for 2020-2021 School Year?</vt:lpstr>
      <vt:lpstr>Media X View</vt:lpstr>
      <vt:lpstr>What are the windows for the portfolio process within the 2020-2021 School Year?</vt:lpstr>
      <vt:lpstr>What are the windows for the portfolio process within the 2020-2021 School Year?</vt:lpstr>
      <vt:lpstr>What are the specific evidence for the portfolio process for 2020-2021 School Year?</vt:lpstr>
      <vt:lpstr>Media X View</vt:lpstr>
      <vt:lpstr>What are the specific evidence for the portfolio process for 2020-2021 School Year?</vt:lpstr>
      <vt:lpstr>Media X View</vt:lpstr>
      <vt:lpstr>What are the specific evidence for the portfolio process for 2020-2021 School Year?</vt:lpstr>
      <vt:lpstr>Media X View</vt:lpstr>
      <vt:lpstr>What are the specific evidence for the portfolio process for 2020-2021 School Year?</vt:lpstr>
      <vt:lpstr>Media X View</vt:lpstr>
      <vt:lpstr>Rudimentary Practices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Annalesa Dr.</dc:creator>
  <cp:lastModifiedBy>Ove, Raquel</cp:lastModifiedBy>
  <cp:revision>12</cp:revision>
  <dcterms:created xsi:type="dcterms:W3CDTF">2020-10-26T20:34:44Z</dcterms:created>
  <dcterms:modified xsi:type="dcterms:W3CDTF">2021-01-11T18:42:32Z</dcterms:modified>
</cp:coreProperties>
</file>